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8"/>
  </p:notesMasterIdLst>
  <p:handoutMasterIdLst>
    <p:handoutMasterId r:id="rId29"/>
  </p:handoutMasterIdLst>
  <p:sldIdLst>
    <p:sldId id="256" r:id="rId2"/>
    <p:sldId id="257" r:id="rId3"/>
    <p:sldId id="258" r:id="rId4"/>
    <p:sldId id="266" r:id="rId5"/>
    <p:sldId id="260" r:id="rId6"/>
    <p:sldId id="259"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80" r:id="rId21"/>
    <p:sldId id="275" r:id="rId22"/>
    <p:sldId id="276" r:id="rId23"/>
    <p:sldId id="277" r:id="rId24"/>
    <p:sldId id="278" r:id="rId25"/>
    <p:sldId id="279"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74" d="100"/>
          <a:sy n="74" d="100"/>
        </p:scale>
        <p:origin x="612" y="7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784C9-C352-4A3A-AB4F-E73B7EFE7116}" type="doc">
      <dgm:prSet loTypeId="urn:microsoft.com/office/officeart/2005/8/layout/rings+Icon" loCatId="relationship" qsTypeId="urn:microsoft.com/office/officeart/2005/8/quickstyle/simple4" qsCatId="simple" csTypeId="urn:microsoft.com/office/officeart/2005/8/colors/accent2_2" csCatId="accent2" phldr="1"/>
      <dgm:spPr/>
    </dgm:pt>
    <dgm:pt modelId="{EC38E271-73CD-4D7B-A66B-861CA7488EC7}">
      <dgm:prSet phldrT="[Text]"/>
      <dgm:spPr/>
      <dgm:t>
        <a:bodyPr/>
        <a:lstStyle/>
        <a:p>
          <a:r>
            <a:rPr lang="en-US" dirty="0" smtClean="0"/>
            <a:t> PRIESTS 27</a:t>
          </a:r>
          <a:endParaRPr lang="en-US" dirty="0"/>
        </a:p>
      </dgm:t>
      <dgm:extLst>
        <a:ext uri="{E40237B7-FDA0-4F09-8148-C483321AD2D9}">
          <dgm14:cNvPr xmlns:dgm14="http://schemas.microsoft.com/office/drawing/2010/diagram" id="0" name="" title="Group A"/>
        </a:ext>
      </dgm:extLst>
    </dgm:pt>
    <dgm:pt modelId="{E4286A04-4462-4767-ADE1-E306C144DD1F}" type="sibTrans" cxnId="{6635741C-801F-47A2-A3AF-03D68A077957}">
      <dgm:prSet/>
      <dgm:spPr/>
      <dgm:t>
        <a:bodyPr/>
        <a:lstStyle/>
        <a:p>
          <a:endParaRPr lang="en-US"/>
        </a:p>
      </dgm:t>
    </dgm:pt>
    <dgm:pt modelId="{0EA99F19-5B2F-4C1C-9650-BC734B55276C}" type="parTrans" cxnId="{6635741C-801F-47A2-A3AF-03D68A077957}">
      <dgm:prSet/>
      <dgm:spPr/>
      <dgm:t>
        <a:bodyPr/>
        <a:lstStyle/>
        <a:p>
          <a:endParaRPr lang="en-US"/>
        </a:p>
      </dgm:t>
    </dgm:pt>
    <dgm:pt modelId="{56C32169-1400-436F-A8EC-619B9C7E6936}">
      <dgm:prSet phldrT="[Text]"/>
      <dgm:spPr/>
      <dgm:t>
        <a:bodyPr/>
        <a:lstStyle/>
        <a:p>
          <a:r>
            <a:rPr lang="en-US" dirty="0" smtClean="0"/>
            <a:t>COMMITED MEMBERS 47</a:t>
          </a:r>
          <a:endParaRPr lang="en-US" dirty="0"/>
        </a:p>
      </dgm:t>
      <dgm:extLst>
        <a:ext uri="{E40237B7-FDA0-4F09-8148-C483321AD2D9}">
          <dgm14:cNvPr xmlns:dgm14="http://schemas.microsoft.com/office/drawing/2010/diagram" id="0" name="" title="Group B"/>
        </a:ext>
      </dgm:extLst>
    </dgm:pt>
    <dgm:pt modelId="{C0CE6C8E-CD32-48F9-8A54-7675A2CF02D0}" type="sibTrans" cxnId="{DFCD2E9B-B722-40E1-AA2E-87695AFE660E}">
      <dgm:prSet/>
      <dgm:spPr/>
      <dgm:t>
        <a:bodyPr/>
        <a:lstStyle/>
        <a:p>
          <a:endParaRPr lang="en-US"/>
        </a:p>
      </dgm:t>
    </dgm:pt>
    <dgm:pt modelId="{206CD43D-A52D-4932-884E-340EA7F3FF6B}" type="parTrans" cxnId="{DFCD2E9B-B722-40E1-AA2E-87695AFE660E}">
      <dgm:prSet/>
      <dgm:spPr/>
      <dgm:t>
        <a:bodyPr/>
        <a:lstStyle/>
        <a:p>
          <a:endParaRPr lang="en-US"/>
        </a:p>
      </dgm:t>
    </dgm:pt>
    <dgm:pt modelId="{459EC89A-47B8-4868-BBE9-9476FBD4735E}">
      <dgm:prSet phldrT="[Text]"/>
      <dgm:spPr/>
      <dgm:t>
        <a:bodyPr/>
        <a:lstStyle/>
        <a:p>
          <a:r>
            <a:rPr lang="en-US" dirty="0" smtClean="0"/>
            <a:t>MAJOR SEMINARIANS 26</a:t>
          </a:r>
          <a:endParaRPr lang="en-US" dirty="0"/>
        </a:p>
      </dgm:t>
      <dgm:extLst>
        <a:ext uri="{E40237B7-FDA0-4F09-8148-C483321AD2D9}">
          <dgm14:cNvPr xmlns:dgm14="http://schemas.microsoft.com/office/drawing/2010/diagram" id="0" name="" title="Group C"/>
        </a:ext>
      </dgm:extLst>
    </dgm:pt>
    <dgm:pt modelId="{D3368E72-87E7-49A6-B731-AD2AC3EA2532}" type="sibTrans" cxnId="{C70F4E87-7751-4AB2-A73D-197D003AD2F4}">
      <dgm:prSet/>
      <dgm:spPr/>
      <dgm:t>
        <a:bodyPr/>
        <a:lstStyle/>
        <a:p>
          <a:endParaRPr lang="en-US"/>
        </a:p>
      </dgm:t>
    </dgm:pt>
    <dgm:pt modelId="{3B7A3293-3A0C-4891-99E7-141D50C0301C}" type="parTrans" cxnId="{C70F4E87-7751-4AB2-A73D-197D003AD2F4}">
      <dgm:prSet/>
      <dgm:spPr/>
      <dgm:t>
        <a:bodyPr/>
        <a:lstStyle/>
        <a:p>
          <a:endParaRPr lang="en-US"/>
        </a:p>
      </dgm:t>
    </dgm:pt>
    <dgm:pt modelId="{6EDA52E5-A2A7-435F-9246-0D388ED0D00A}" type="pres">
      <dgm:prSet presAssocID="{466784C9-C352-4A3A-AB4F-E73B7EFE7116}" presName="Name0" presStyleCnt="0">
        <dgm:presLayoutVars>
          <dgm:chMax val="7"/>
          <dgm:dir/>
          <dgm:resizeHandles val="exact"/>
        </dgm:presLayoutVars>
      </dgm:prSet>
      <dgm:spPr/>
    </dgm:pt>
    <dgm:pt modelId="{073C0186-C529-47F6-9A3F-AC54F3EC1A71}" type="pres">
      <dgm:prSet presAssocID="{466784C9-C352-4A3A-AB4F-E73B7EFE7116}" presName="ellipse1" presStyleLbl="vennNode1" presStyleIdx="0" presStyleCnt="3">
        <dgm:presLayoutVars>
          <dgm:bulletEnabled val="1"/>
        </dgm:presLayoutVars>
      </dgm:prSet>
      <dgm:spPr/>
      <dgm:t>
        <a:bodyPr/>
        <a:lstStyle/>
        <a:p>
          <a:endParaRPr lang="en-GB"/>
        </a:p>
      </dgm:t>
    </dgm:pt>
    <dgm:pt modelId="{B34614A2-1392-4E77-BDA0-2BEA4D89C2F7}" type="pres">
      <dgm:prSet presAssocID="{466784C9-C352-4A3A-AB4F-E73B7EFE7116}" presName="ellipse2" presStyleLbl="vennNode1" presStyleIdx="1" presStyleCnt="3">
        <dgm:presLayoutVars>
          <dgm:bulletEnabled val="1"/>
        </dgm:presLayoutVars>
      </dgm:prSet>
      <dgm:spPr/>
      <dgm:t>
        <a:bodyPr/>
        <a:lstStyle/>
        <a:p>
          <a:endParaRPr lang="en-GB"/>
        </a:p>
      </dgm:t>
    </dgm:pt>
    <dgm:pt modelId="{2D81501D-F97C-4215-9373-9F01E07C91FE}" type="pres">
      <dgm:prSet presAssocID="{466784C9-C352-4A3A-AB4F-E73B7EFE7116}" presName="ellipse3" presStyleLbl="vennNode1" presStyleIdx="2" presStyleCnt="3" custLinFactNeighborX="-9988" custLinFactNeighborY="-2497">
        <dgm:presLayoutVars>
          <dgm:bulletEnabled val="1"/>
        </dgm:presLayoutVars>
      </dgm:prSet>
      <dgm:spPr/>
      <dgm:t>
        <a:bodyPr/>
        <a:lstStyle/>
        <a:p>
          <a:endParaRPr lang="en-GB"/>
        </a:p>
      </dgm:t>
    </dgm:pt>
  </dgm:ptLst>
  <dgm:cxnLst>
    <dgm:cxn modelId="{5E608FEA-395A-446E-AE17-CB6CF05A8788}" type="presOf" srcId="{EC38E271-73CD-4D7B-A66B-861CA7488EC7}" destId="{073C0186-C529-47F6-9A3F-AC54F3EC1A71}" srcOrd="0" destOrd="0" presId="urn:microsoft.com/office/officeart/2005/8/layout/rings+Icon"/>
    <dgm:cxn modelId="{6635741C-801F-47A2-A3AF-03D68A077957}" srcId="{466784C9-C352-4A3A-AB4F-E73B7EFE7116}" destId="{EC38E271-73CD-4D7B-A66B-861CA7488EC7}" srcOrd="0" destOrd="0" parTransId="{0EA99F19-5B2F-4C1C-9650-BC734B55276C}" sibTransId="{E4286A04-4462-4767-ADE1-E306C144DD1F}"/>
    <dgm:cxn modelId="{F5AC7BFA-D3B8-4821-9948-783EC7196B29}" type="presOf" srcId="{56C32169-1400-436F-A8EC-619B9C7E6936}" destId="{B34614A2-1392-4E77-BDA0-2BEA4D89C2F7}" srcOrd="0" destOrd="0" presId="urn:microsoft.com/office/officeart/2005/8/layout/rings+Icon"/>
    <dgm:cxn modelId="{C70F4E87-7751-4AB2-A73D-197D003AD2F4}" srcId="{466784C9-C352-4A3A-AB4F-E73B7EFE7116}" destId="{459EC89A-47B8-4868-BBE9-9476FBD4735E}" srcOrd="2" destOrd="0" parTransId="{3B7A3293-3A0C-4891-99E7-141D50C0301C}" sibTransId="{D3368E72-87E7-49A6-B731-AD2AC3EA2532}"/>
    <dgm:cxn modelId="{29AA74D2-84E1-48EC-8E00-BBF044D53BCE}" type="presOf" srcId="{466784C9-C352-4A3A-AB4F-E73B7EFE7116}" destId="{6EDA52E5-A2A7-435F-9246-0D388ED0D00A}" srcOrd="0" destOrd="0" presId="urn:microsoft.com/office/officeart/2005/8/layout/rings+Icon"/>
    <dgm:cxn modelId="{CDDBB908-DA88-4E73-98AC-B93F027CF084}" type="presOf" srcId="{459EC89A-47B8-4868-BBE9-9476FBD4735E}" destId="{2D81501D-F97C-4215-9373-9F01E07C91FE}" srcOrd="0" destOrd="0" presId="urn:microsoft.com/office/officeart/2005/8/layout/rings+Icon"/>
    <dgm:cxn modelId="{DFCD2E9B-B722-40E1-AA2E-87695AFE660E}" srcId="{466784C9-C352-4A3A-AB4F-E73B7EFE7116}" destId="{56C32169-1400-436F-A8EC-619B9C7E6936}" srcOrd="1" destOrd="0" parTransId="{206CD43D-A52D-4932-884E-340EA7F3FF6B}" sibTransId="{C0CE6C8E-CD32-48F9-8A54-7675A2CF02D0}"/>
    <dgm:cxn modelId="{DBE26B54-7079-4FFC-87E1-3554F7051E35}" type="presParOf" srcId="{6EDA52E5-A2A7-435F-9246-0D388ED0D00A}" destId="{073C0186-C529-47F6-9A3F-AC54F3EC1A71}" srcOrd="0" destOrd="0" presId="urn:microsoft.com/office/officeart/2005/8/layout/rings+Icon"/>
    <dgm:cxn modelId="{D6408F6A-19A4-403D-A1B1-2FB7672E934D}" type="presParOf" srcId="{6EDA52E5-A2A7-435F-9246-0D388ED0D00A}" destId="{B34614A2-1392-4E77-BDA0-2BEA4D89C2F7}" srcOrd="1" destOrd="0" presId="urn:microsoft.com/office/officeart/2005/8/layout/rings+Icon"/>
    <dgm:cxn modelId="{E3EED042-9059-4857-A024-B8C959786EE0}" type="presParOf" srcId="{6EDA52E5-A2A7-435F-9246-0D388ED0D00A}" destId="{2D81501D-F97C-4215-9373-9F01E07C91FE}"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7/31/2022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7/31/2022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539446-6953-447E-A4E3-E7CFBF870046}" type="slidenum">
              <a:rPr lang="en-GB" smtClean="0"/>
              <a:t>11</a:t>
            </a:fld>
            <a:endParaRPr lang="en-GB"/>
          </a:p>
        </p:txBody>
      </p:sp>
    </p:spTree>
    <p:extLst>
      <p:ext uri="{BB962C8B-B14F-4D97-AF65-F5344CB8AC3E}">
        <p14:creationId xmlns:p14="http://schemas.microsoft.com/office/powerpoint/2010/main" val="478983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7/31/2022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7/31/2022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7/31/2022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smtClean="0"/>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7/31/2022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7/31/2022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7/31/2022</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7/31/2022</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7/31/2022</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7/31/2022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7/31/2022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7/31/2022</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4283" y="1270410"/>
            <a:ext cx="9602789" cy="2667000"/>
          </a:xfrm>
        </p:spPr>
        <p:txBody>
          <a:bodyPr/>
          <a:lstStyle/>
          <a:p>
            <a:r>
              <a:rPr lang="en-US" sz="3600" b="1" dirty="0" smtClean="0">
                <a:solidFill>
                  <a:srgbClr val="002060"/>
                </a:solidFill>
              </a:rPr>
              <a:t/>
            </a:r>
            <a:br>
              <a:rPr lang="en-US" sz="3600" b="1" dirty="0" smtClean="0">
                <a:solidFill>
                  <a:srgbClr val="002060"/>
                </a:solidFill>
              </a:rPr>
            </a:br>
            <a:r>
              <a:rPr lang="en-US" sz="3600" b="1" dirty="0">
                <a:solidFill>
                  <a:srgbClr val="002060"/>
                </a:solidFill>
              </a:rPr>
              <a:t/>
            </a:r>
            <a:br>
              <a:rPr lang="en-US" sz="3600" b="1" dirty="0">
                <a:solidFill>
                  <a:srgbClr val="002060"/>
                </a:solidFill>
              </a:rPr>
            </a:br>
            <a:r>
              <a:rPr lang="en-US" sz="3600" b="1" dirty="0" smtClean="0">
                <a:solidFill>
                  <a:srgbClr val="002060"/>
                </a:solidFill>
              </a:rPr>
              <a:t/>
            </a:r>
            <a:br>
              <a:rPr lang="en-US" sz="3600" b="1" dirty="0" smtClean="0">
                <a:solidFill>
                  <a:srgbClr val="002060"/>
                </a:solidFill>
              </a:rPr>
            </a:br>
            <a:r>
              <a:rPr lang="en-US" sz="3600" b="1" dirty="0">
                <a:solidFill>
                  <a:srgbClr val="002060"/>
                </a:solidFill>
              </a:rPr>
              <a:t/>
            </a:r>
            <a:br>
              <a:rPr lang="en-US" sz="3600" b="1" dirty="0">
                <a:solidFill>
                  <a:srgbClr val="002060"/>
                </a:solidFill>
              </a:rPr>
            </a:br>
            <a:r>
              <a:rPr lang="en-US" sz="3600" b="1" dirty="0" smtClean="0">
                <a:solidFill>
                  <a:srgbClr val="002060"/>
                </a:solidFill>
              </a:rPr>
              <a:t/>
            </a:r>
            <a:br>
              <a:rPr lang="en-US" sz="3600" b="1" dirty="0" smtClean="0">
                <a:solidFill>
                  <a:srgbClr val="002060"/>
                </a:solidFill>
              </a:rPr>
            </a:br>
            <a:r>
              <a:rPr lang="en-US" sz="3600" b="1" dirty="0">
                <a:solidFill>
                  <a:srgbClr val="002060"/>
                </a:solidFill>
              </a:rPr>
              <a:t/>
            </a:r>
            <a:br>
              <a:rPr lang="en-US" sz="3600" b="1" dirty="0">
                <a:solidFill>
                  <a:srgbClr val="002060"/>
                </a:solidFill>
              </a:rPr>
            </a:br>
            <a:r>
              <a:rPr lang="en-US" sz="3600" b="1" dirty="0" smtClean="0">
                <a:solidFill>
                  <a:srgbClr val="002060"/>
                </a:solidFill>
              </a:rPr>
              <a:t/>
            </a:r>
            <a:br>
              <a:rPr lang="en-US" sz="3600" b="1" dirty="0" smtClean="0">
                <a:solidFill>
                  <a:srgbClr val="002060"/>
                </a:solidFill>
              </a:rPr>
            </a:br>
            <a:r>
              <a:rPr lang="en-US" sz="3600" b="1" dirty="0" smtClean="0">
                <a:solidFill>
                  <a:srgbClr val="002060"/>
                </a:solidFill>
              </a:rPr>
              <a:t>PEACE </a:t>
            </a:r>
            <a:r>
              <a:rPr lang="en-US" sz="3600" b="1" dirty="0">
                <a:solidFill>
                  <a:srgbClr val="002060"/>
                </a:solidFill>
              </a:rPr>
              <a:t>AND BROTHERHOOD OF INSTITUTE VOLUNTAS DEI </a:t>
            </a:r>
            <a:r>
              <a:rPr lang="en-US" sz="3600" b="1" dirty="0" smtClean="0"/>
              <a:t/>
            </a:r>
            <a:br>
              <a:rPr lang="en-US" sz="3600" b="1" dirty="0" smtClean="0"/>
            </a:br>
            <a:r>
              <a:rPr lang="en-US" sz="3600" b="1" dirty="0" smtClean="0"/>
              <a:t> </a:t>
            </a:r>
            <a:r>
              <a:rPr lang="en-GB" sz="3600" dirty="0"/>
              <a:t/>
            </a:r>
            <a:br>
              <a:rPr lang="en-GB" sz="3600" dirty="0"/>
            </a:br>
            <a:r>
              <a:rPr lang="en-US" sz="3200" b="1" dirty="0"/>
              <a:t>TAMIL NADU REGION @ INDIA </a:t>
            </a:r>
            <a:r>
              <a:rPr lang="en-GB" sz="3200" dirty="0"/>
              <a:t/>
            </a:r>
            <a:br>
              <a:rPr lang="en-GB" sz="3200" dirty="0"/>
            </a:br>
            <a:r>
              <a:rPr lang="en-US" sz="3200" dirty="0"/>
              <a:t>General Assembly - 2022 </a:t>
            </a:r>
            <a:r>
              <a:rPr lang="en-GB" dirty="0"/>
              <a:t/>
            </a:r>
            <a:br>
              <a:rPr lang="en-GB" dirty="0"/>
            </a:br>
            <a:endParaRPr lang="en-US" dirty="0"/>
          </a:p>
        </p:txBody>
      </p:sp>
      <p:sp>
        <p:nvSpPr>
          <p:cNvPr id="3" name="Subtitle 2"/>
          <p:cNvSpPr>
            <a:spLocks noGrp="1"/>
          </p:cNvSpPr>
          <p:nvPr>
            <p:ph type="subTitle" idx="1"/>
          </p:nvPr>
        </p:nvSpPr>
        <p:spPr/>
        <p:txBody>
          <a:bodyPr>
            <a:normAutofit/>
          </a:bodyPr>
          <a:lstStyle/>
          <a:p>
            <a:r>
              <a:rPr lang="en-US" sz="2000" dirty="0" smtClean="0">
                <a:solidFill>
                  <a:schemeClr val="accent1">
                    <a:lumMod val="50000"/>
                  </a:schemeClr>
                </a:solidFill>
              </a:rPr>
              <a:t>Fr</a:t>
            </a:r>
            <a:r>
              <a:rPr lang="en-US" sz="2000" dirty="0">
                <a:solidFill>
                  <a:schemeClr val="accent1">
                    <a:lumMod val="50000"/>
                  </a:schemeClr>
                </a:solidFill>
              </a:rPr>
              <a:t>. John </a:t>
            </a:r>
            <a:r>
              <a:rPr lang="en-US" sz="2000" dirty="0" err="1">
                <a:solidFill>
                  <a:schemeClr val="accent1">
                    <a:lumMod val="50000"/>
                  </a:schemeClr>
                </a:solidFill>
              </a:rPr>
              <a:t>Churchil</a:t>
            </a:r>
            <a:r>
              <a:rPr lang="en-US" sz="2000" dirty="0">
                <a:solidFill>
                  <a:schemeClr val="accent1">
                    <a:lumMod val="50000"/>
                  </a:schemeClr>
                </a:solidFill>
              </a:rPr>
              <a:t> Bas, </a:t>
            </a:r>
            <a:r>
              <a:rPr lang="en-US" sz="2000" dirty="0" smtClean="0">
                <a:solidFill>
                  <a:schemeClr val="accent1">
                    <a:lumMod val="50000"/>
                  </a:schemeClr>
                </a:solidFill>
              </a:rPr>
              <a:t>IVDEI</a:t>
            </a:r>
            <a:r>
              <a:rPr lang="en-GB" sz="2000" dirty="0">
                <a:solidFill>
                  <a:schemeClr val="accent1">
                    <a:lumMod val="50000"/>
                  </a:schemeClr>
                </a:solidFill>
              </a:rPr>
              <a:t/>
            </a:r>
            <a:br>
              <a:rPr lang="en-GB" sz="2000" dirty="0">
                <a:solidFill>
                  <a:schemeClr val="accent1">
                    <a:lumMod val="50000"/>
                  </a:schemeClr>
                </a:solidFill>
              </a:rPr>
            </a:br>
            <a:r>
              <a:rPr lang="en-US" sz="2000" dirty="0">
                <a:solidFill>
                  <a:schemeClr val="accent1">
                    <a:lumMod val="50000"/>
                  </a:schemeClr>
                </a:solidFill>
              </a:rPr>
              <a:t>Regional </a:t>
            </a:r>
            <a:r>
              <a:rPr lang="en-US" sz="2000" dirty="0" smtClean="0">
                <a:solidFill>
                  <a:schemeClr val="accent1">
                    <a:lumMod val="50000"/>
                  </a:schemeClr>
                </a:solidFill>
              </a:rPr>
              <a:t>Director</a:t>
            </a:r>
            <a:endParaRPr lang="en-US" sz="2000" dirty="0">
              <a:solidFill>
                <a:schemeClr val="accent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95" y="1540148"/>
            <a:ext cx="1838575" cy="2127524"/>
          </a:xfrm>
          <a:prstGeom prst="rect">
            <a:avLst/>
          </a:prstGeom>
          <a:ln>
            <a:solidFill>
              <a:srgbClr val="002060"/>
            </a:solid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785" y="1540148"/>
            <a:ext cx="1838575" cy="2127524"/>
          </a:xfrm>
          <a:prstGeom prst="rect">
            <a:avLst/>
          </a:prstGeom>
          <a:ln>
            <a:solidFill>
              <a:srgbClr val="002060"/>
            </a:solidFill>
          </a:ln>
          <a:effectLst>
            <a:outerShdw blurRad="190500" algn="tl" rotWithShape="0">
              <a:srgbClr val="000000">
                <a:alpha val="70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223" y="4712101"/>
            <a:ext cx="2738907" cy="2054180"/>
          </a:xfrm>
          <a:prstGeom prst="ellipse">
            <a:avLst/>
          </a:prstGeom>
          <a:ln>
            <a:noFill/>
          </a:ln>
          <a:effectLst>
            <a:softEdge rad="12700"/>
          </a:effectLst>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736" y="746975"/>
            <a:ext cx="9581882" cy="3754874"/>
          </a:xfrm>
          <a:prstGeom prst="rect">
            <a:avLst/>
          </a:prstGeom>
          <a:noFill/>
        </p:spPr>
        <p:txBody>
          <a:bodyPr wrap="square" rtlCol="0">
            <a:spAutoFit/>
          </a:bodyPr>
          <a:lstStyle/>
          <a:p>
            <a:endParaRPr lang="en-US" dirty="0" smtClean="0"/>
          </a:p>
          <a:p>
            <a:endParaRPr lang="en-US" sz="2000" dirty="0">
              <a:solidFill>
                <a:schemeClr val="accent2"/>
              </a:solidFill>
            </a:endParaRPr>
          </a:p>
          <a:p>
            <a:r>
              <a:rPr lang="en-US" sz="2000" dirty="0" smtClean="0">
                <a:solidFill>
                  <a:schemeClr val="accent2"/>
                </a:solidFill>
              </a:rPr>
              <a:t>NATIONAL MINISTRY</a:t>
            </a:r>
          </a:p>
          <a:p>
            <a:endParaRPr lang="en-US" dirty="0"/>
          </a:p>
          <a:p>
            <a:endParaRPr lang="en-US" dirty="0" smtClean="0"/>
          </a:p>
          <a:p>
            <a:pPr marL="285750" indent="-285750">
              <a:buFont typeface="Wingdings" panose="05000000000000000000" pitchFamily="2" charset="2"/>
              <a:buChar char="q"/>
            </a:pPr>
            <a:r>
              <a:rPr lang="en-US" dirty="0" smtClean="0"/>
              <a:t>Dioceses </a:t>
            </a:r>
            <a:r>
              <a:rPr lang="en-US" dirty="0"/>
              <a:t>of </a:t>
            </a:r>
            <a:r>
              <a:rPr lang="en-US" dirty="0" err="1"/>
              <a:t>Kuzhithurai</a:t>
            </a:r>
            <a:r>
              <a:rPr lang="en-US" dirty="0"/>
              <a:t>, </a:t>
            </a:r>
            <a:r>
              <a:rPr lang="en-US" dirty="0" err="1" smtClean="0"/>
              <a:t>Kottar</a:t>
            </a:r>
            <a:r>
              <a:rPr lang="en-US" dirty="0"/>
              <a:t>, </a:t>
            </a:r>
            <a:r>
              <a:rPr lang="en-US" dirty="0" err="1"/>
              <a:t>Sivagangai</a:t>
            </a:r>
            <a:r>
              <a:rPr lang="en-US" dirty="0"/>
              <a:t>, </a:t>
            </a:r>
            <a:r>
              <a:rPr lang="en-US" dirty="0" err="1"/>
              <a:t>Thiruchirapally</a:t>
            </a:r>
            <a:r>
              <a:rPr lang="en-US" dirty="0"/>
              <a:t>, Archdiocese of Chennai-</a:t>
            </a:r>
            <a:r>
              <a:rPr lang="en-US" dirty="0" err="1"/>
              <a:t>Mylapore</a:t>
            </a:r>
            <a:r>
              <a:rPr lang="en-US" dirty="0"/>
              <a:t> @ Tamil Nadu, </a:t>
            </a: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Diocese </a:t>
            </a:r>
            <a:r>
              <a:rPr lang="en-US" dirty="0"/>
              <a:t>of </a:t>
            </a:r>
            <a:r>
              <a:rPr lang="en-US" dirty="0" err="1"/>
              <a:t>Eluru</a:t>
            </a:r>
            <a:r>
              <a:rPr lang="en-US" dirty="0"/>
              <a:t> @ Andhra Pradesh; </a:t>
            </a: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Archdiocese </a:t>
            </a:r>
            <a:r>
              <a:rPr lang="en-US" dirty="0"/>
              <a:t>of Hyderabad @ </a:t>
            </a:r>
            <a:r>
              <a:rPr lang="en-US" dirty="0" err="1"/>
              <a:t>Telungana</a:t>
            </a:r>
            <a:r>
              <a:rPr lang="en-US" dirty="0"/>
              <a:t> and </a:t>
            </a: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err="1" smtClean="0"/>
              <a:t>Silchar</a:t>
            </a:r>
            <a:r>
              <a:rPr lang="en-US" dirty="0" smtClean="0"/>
              <a:t> </a:t>
            </a:r>
            <a:r>
              <a:rPr lang="en-US" dirty="0"/>
              <a:t>Region in Assam State, belonging to Aizawl Diocese @ Mizoram.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74" y="2624412"/>
            <a:ext cx="2781688" cy="2781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636" y="3425780"/>
            <a:ext cx="838646" cy="634539"/>
          </a:xfrm>
          <a:prstGeom prst="ellipse">
            <a:avLst/>
          </a:prstGeom>
          <a:ln>
            <a:noFill/>
          </a:ln>
          <a:effectLst>
            <a:softEdge rad="112500"/>
          </a:effectLst>
        </p:spPr>
      </p:pic>
    </p:spTree>
    <p:extLst>
      <p:ext uri="{BB962C8B-B14F-4D97-AF65-F5344CB8AC3E}">
        <p14:creationId xmlns:p14="http://schemas.microsoft.com/office/powerpoint/2010/main" val="4282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8745" y="1638837"/>
            <a:ext cx="10366933" cy="4826357"/>
          </a:xfrm>
        </p:spPr>
        <p:style>
          <a:lnRef idx="1">
            <a:schemeClr val="accent3"/>
          </a:lnRef>
          <a:fillRef idx="2">
            <a:schemeClr val="accent3"/>
          </a:fillRef>
          <a:effectRef idx="1">
            <a:schemeClr val="accent3"/>
          </a:effectRef>
          <a:fontRef idx="minor">
            <a:schemeClr val="dk1"/>
          </a:fontRef>
        </p:style>
        <p:txBody>
          <a:bodyPr>
            <a:normAutofit/>
          </a:bodyPr>
          <a:lstStyle/>
          <a:p>
            <a:pPr>
              <a:buFont typeface="Wingdings" panose="05000000000000000000" pitchFamily="2" charset="2"/>
              <a:buChar char="Ø"/>
            </a:pPr>
            <a:r>
              <a:rPr lang="en-US" dirty="0" smtClean="0"/>
              <a:t>Fr</a:t>
            </a:r>
            <a:r>
              <a:rPr lang="en-US" dirty="0"/>
              <a:t>. </a:t>
            </a:r>
            <a:r>
              <a:rPr lang="en-US" dirty="0" err="1"/>
              <a:t>Allwyn</a:t>
            </a:r>
            <a:r>
              <a:rPr lang="en-US" dirty="0"/>
              <a:t> </a:t>
            </a:r>
            <a:r>
              <a:rPr lang="en-US" dirty="0" err="1"/>
              <a:t>Jesudass</a:t>
            </a:r>
            <a:r>
              <a:rPr lang="en-US" dirty="0"/>
              <a:t>,  (stability) Diocese of Asti @ North Italy. </a:t>
            </a:r>
          </a:p>
          <a:p>
            <a:pPr>
              <a:buFont typeface="Wingdings" panose="05000000000000000000" pitchFamily="2" charset="2"/>
              <a:buChar char="Ø"/>
            </a:pPr>
            <a:r>
              <a:rPr lang="en-US" dirty="0"/>
              <a:t>Fr. Francis De Sales,(professed) Diocese of Asti @ North Italy. </a:t>
            </a:r>
          </a:p>
          <a:p>
            <a:pPr>
              <a:buFont typeface="Wingdings" panose="05000000000000000000" pitchFamily="2" charset="2"/>
              <a:buChar char="Ø"/>
            </a:pPr>
            <a:r>
              <a:rPr lang="en-US" dirty="0"/>
              <a:t>Fr. Stephen (stability)  Melbourne Diocese, </a:t>
            </a:r>
            <a:r>
              <a:rPr lang="en-US" dirty="0" smtClean="0"/>
              <a:t>Australia</a:t>
            </a:r>
            <a:endParaRPr lang="en-GB" dirty="0"/>
          </a:p>
          <a:p>
            <a:pPr>
              <a:buFont typeface="Wingdings" panose="05000000000000000000" pitchFamily="2" charset="2"/>
              <a:buChar char="Ø"/>
            </a:pPr>
            <a:r>
              <a:rPr lang="en-US" dirty="0" smtClean="0"/>
              <a:t>Fr</a:t>
            </a:r>
            <a:r>
              <a:rPr lang="en-US" dirty="0"/>
              <a:t>. John </a:t>
            </a:r>
            <a:r>
              <a:rPr lang="en-US" dirty="0" err="1" smtClean="0"/>
              <a:t>Bellarmine</a:t>
            </a:r>
            <a:r>
              <a:rPr lang="en-US" dirty="0"/>
              <a:t> </a:t>
            </a:r>
            <a:r>
              <a:rPr lang="en-US" dirty="0" smtClean="0"/>
              <a:t>(Probation) </a:t>
            </a:r>
            <a:r>
              <a:rPr lang="en-US" dirty="0"/>
              <a:t>Diocese of </a:t>
            </a:r>
            <a:r>
              <a:rPr lang="en-US" dirty="0" err="1"/>
              <a:t>Lae</a:t>
            </a:r>
            <a:r>
              <a:rPr lang="en-US" dirty="0"/>
              <a:t> @ Papua New Guinea, </a:t>
            </a:r>
            <a:r>
              <a:rPr lang="en-US" dirty="0" smtClean="0"/>
              <a:t>: </a:t>
            </a:r>
            <a:r>
              <a:rPr lang="en-US" dirty="0"/>
              <a:t>appointed as the Chancellor of the Diocese of </a:t>
            </a:r>
            <a:r>
              <a:rPr lang="en-US" dirty="0" err="1"/>
              <a:t>Lae</a:t>
            </a:r>
            <a:r>
              <a:rPr lang="en-US" dirty="0"/>
              <a:t> and Director of Charismatic Movement in the Diocese</a:t>
            </a:r>
          </a:p>
          <a:p>
            <a:pPr>
              <a:buFont typeface="Wingdings" panose="05000000000000000000" pitchFamily="2" charset="2"/>
              <a:buChar char="Ø"/>
            </a:pPr>
            <a:r>
              <a:rPr lang="en-US" dirty="0" smtClean="0"/>
              <a:t>Fr</a:t>
            </a:r>
            <a:r>
              <a:rPr lang="en-US" dirty="0"/>
              <a:t>. </a:t>
            </a:r>
            <a:r>
              <a:rPr lang="en-US" dirty="0" err="1"/>
              <a:t>Jeyanel</a:t>
            </a:r>
            <a:r>
              <a:rPr lang="en-US" dirty="0"/>
              <a:t> </a:t>
            </a:r>
            <a:r>
              <a:rPr lang="en-US" dirty="0" smtClean="0"/>
              <a:t>Justus (Probation) -Diocese </a:t>
            </a:r>
            <a:r>
              <a:rPr lang="en-US" dirty="0"/>
              <a:t>of </a:t>
            </a:r>
            <a:r>
              <a:rPr lang="en-US" dirty="0" err="1"/>
              <a:t>Lae</a:t>
            </a:r>
            <a:r>
              <a:rPr lang="en-US" dirty="0"/>
              <a:t> @ Papua New </a:t>
            </a:r>
            <a:r>
              <a:rPr lang="en-US" dirty="0" smtClean="0"/>
              <a:t>Guinea</a:t>
            </a:r>
          </a:p>
          <a:p>
            <a:pPr>
              <a:buFont typeface="Wingdings" panose="05000000000000000000" pitchFamily="2" charset="2"/>
              <a:buChar char="Ø"/>
            </a:pPr>
            <a:r>
              <a:rPr lang="en-US" dirty="0" smtClean="0"/>
              <a:t>Fr</a:t>
            </a:r>
            <a:r>
              <a:rPr lang="en-US" dirty="0"/>
              <a:t>. </a:t>
            </a:r>
            <a:r>
              <a:rPr lang="en-US" dirty="0" err="1"/>
              <a:t>Jeyanthan</a:t>
            </a:r>
            <a:r>
              <a:rPr lang="en-US" dirty="0"/>
              <a:t>, </a:t>
            </a:r>
            <a:r>
              <a:rPr lang="en-US" dirty="0" smtClean="0"/>
              <a:t> (professed)</a:t>
            </a:r>
            <a:r>
              <a:rPr lang="en-US" dirty="0"/>
              <a:t> - Biloxi Diocese @ Mississippi State in the USA. </a:t>
            </a:r>
            <a:endParaRPr lang="en-GB" dirty="0"/>
          </a:p>
          <a:p>
            <a:pPr>
              <a:buFont typeface="Wingdings" panose="05000000000000000000" pitchFamily="2" charset="2"/>
              <a:buChar char="Ø"/>
            </a:pPr>
            <a:r>
              <a:rPr lang="en-US" dirty="0"/>
              <a:t>Fr. Agustin, (</a:t>
            </a:r>
            <a:r>
              <a:rPr lang="en-US" dirty="0" smtClean="0"/>
              <a:t>professed)- Archdiocese </a:t>
            </a:r>
            <a:r>
              <a:rPr lang="en-US" dirty="0"/>
              <a:t>of Mobile @ Mississippi State in </a:t>
            </a:r>
            <a:r>
              <a:rPr lang="en-US" dirty="0" smtClean="0"/>
              <a:t>USA</a:t>
            </a:r>
            <a:endParaRPr lang="en-GB" dirty="0"/>
          </a:p>
          <a:p>
            <a:pPr>
              <a:buFont typeface="Wingdings" panose="05000000000000000000" pitchFamily="2" charset="2"/>
              <a:buChar char="Ø"/>
            </a:pPr>
            <a:endParaRPr lang="en-US" dirty="0" smtClean="0"/>
          </a:p>
        </p:txBody>
      </p:sp>
      <p:sp>
        <p:nvSpPr>
          <p:cNvPr id="4" name="TextBox 3"/>
          <p:cNvSpPr txBox="1"/>
          <p:nvPr/>
        </p:nvSpPr>
        <p:spPr>
          <a:xfrm>
            <a:off x="746976" y="901521"/>
            <a:ext cx="8409904" cy="400110"/>
          </a:xfrm>
          <a:prstGeom prst="rect">
            <a:avLst/>
          </a:prstGeom>
          <a:noFill/>
        </p:spPr>
        <p:txBody>
          <a:bodyPr wrap="square" rtlCol="0">
            <a:spAutoFit/>
          </a:bodyPr>
          <a:lstStyle/>
          <a:p>
            <a:r>
              <a:rPr lang="en-GB" sz="2000" dirty="0" smtClean="0">
                <a:ln w="0"/>
                <a:solidFill>
                  <a:schemeClr val="accent1"/>
                </a:solidFill>
                <a:effectLst>
                  <a:outerShdw blurRad="38100" dist="25400" dir="5400000" algn="ctr" rotWithShape="0">
                    <a:srgbClr val="6E747A">
                      <a:alpha val="43000"/>
                    </a:srgbClr>
                  </a:outerShdw>
                </a:effectLst>
              </a:rPr>
              <a:t>INTERNATIONAL MINISTRY</a:t>
            </a:r>
            <a:endParaRPr lang="en-GB" sz="200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353" y="1638837"/>
            <a:ext cx="2981325" cy="1533525"/>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47858">
            <a:off x="4806747" y="148945"/>
            <a:ext cx="1209844" cy="1152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8953">
            <a:off x="7599183" y="363462"/>
            <a:ext cx="1181265" cy="1152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59135">
            <a:off x="8893436" y="348704"/>
            <a:ext cx="1181265" cy="11717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91288">
            <a:off x="6211340" y="308022"/>
            <a:ext cx="1209844" cy="1152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93306">
            <a:off x="10197815" y="289848"/>
            <a:ext cx="1200318" cy="1162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3" y="373487"/>
            <a:ext cx="10289660" cy="5653825"/>
          </a:xfrm>
        </p:spPr>
        <p:txBody>
          <a:bodyPr>
            <a:normAutofit/>
          </a:bodyPr>
          <a:lstStyle/>
          <a:p>
            <a:pPr marL="45720" indent="0">
              <a:buNone/>
            </a:pPr>
            <a:r>
              <a:rPr lang="en-GB" dirty="0" smtClean="0">
                <a:solidFill>
                  <a:srgbClr val="FF0000"/>
                </a:solidFill>
              </a:rPr>
              <a:t>SECULAR MINISTRY</a:t>
            </a:r>
          </a:p>
          <a:p>
            <a:pPr>
              <a:buFont typeface="Wingdings" panose="05000000000000000000" pitchFamily="2" charset="2"/>
              <a:buChar char="v"/>
            </a:pPr>
            <a:r>
              <a:rPr lang="en-US" sz="1700" dirty="0"/>
              <a:t>Fr. Joseph </a:t>
            </a:r>
            <a:r>
              <a:rPr lang="en-US" sz="1700" dirty="0" err="1" smtClean="0"/>
              <a:t>Sengole</a:t>
            </a:r>
            <a:r>
              <a:rPr lang="en-US" sz="1700" dirty="0"/>
              <a:t> </a:t>
            </a:r>
            <a:r>
              <a:rPr lang="en-US" sz="1700" dirty="0" smtClean="0"/>
              <a:t>- </a:t>
            </a:r>
            <a:r>
              <a:rPr lang="en-US" sz="1700" dirty="0"/>
              <a:t>charismatic conventional Retreat </a:t>
            </a:r>
            <a:r>
              <a:rPr lang="en-US" sz="1700" dirty="0" smtClean="0"/>
              <a:t>preaching, </a:t>
            </a:r>
          </a:p>
          <a:p>
            <a:pPr marL="45720" indent="0">
              <a:buNone/>
            </a:pPr>
            <a:r>
              <a:rPr lang="en-US" sz="1700" dirty="0"/>
              <a:t>	</a:t>
            </a:r>
            <a:r>
              <a:rPr lang="en-US" sz="1700" dirty="0" smtClean="0"/>
              <a:t>	      - schools </a:t>
            </a:r>
            <a:r>
              <a:rPr lang="en-US" sz="1700" dirty="0"/>
              <a:t>and colleges to motivate the students and </a:t>
            </a:r>
            <a:r>
              <a:rPr lang="en-US" sz="1700" dirty="0" smtClean="0"/>
              <a:t>youth.</a:t>
            </a:r>
            <a:endParaRPr lang="en-US" sz="1700" dirty="0"/>
          </a:p>
          <a:p>
            <a:pPr>
              <a:buFont typeface="Wingdings" panose="05000000000000000000" pitchFamily="2" charset="2"/>
              <a:buChar char="v"/>
            </a:pPr>
            <a:r>
              <a:rPr lang="en-US" sz="1700" dirty="0"/>
              <a:t>Fr. John </a:t>
            </a:r>
            <a:r>
              <a:rPr lang="en-US" sz="1700" dirty="0" err="1"/>
              <a:t>Churchil</a:t>
            </a:r>
            <a:r>
              <a:rPr lang="en-US" sz="1700" dirty="0"/>
              <a:t> </a:t>
            </a:r>
            <a:r>
              <a:rPr lang="en-US" sz="1700" dirty="0" smtClean="0"/>
              <a:t>Bas – Serve fisher </a:t>
            </a:r>
            <a:r>
              <a:rPr lang="en-US" sz="1700" dirty="0"/>
              <a:t>folk </a:t>
            </a:r>
            <a:r>
              <a:rPr lang="en-US" sz="1700" dirty="0" smtClean="0"/>
              <a:t>through </a:t>
            </a:r>
            <a:r>
              <a:rPr lang="en-US" sz="1700" dirty="0"/>
              <a:t>South Asian Fishermen Fraternity </a:t>
            </a:r>
            <a:r>
              <a:rPr lang="en-US" sz="1700" dirty="0" smtClean="0"/>
              <a:t>				(</a:t>
            </a:r>
            <a:r>
              <a:rPr lang="en-US" sz="1700" dirty="0"/>
              <a:t>SAFF) </a:t>
            </a:r>
            <a:r>
              <a:rPr lang="en-US" sz="1700" dirty="0" smtClean="0"/>
              <a:t>as </a:t>
            </a:r>
            <a:r>
              <a:rPr lang="en-US" sz="1700" dirty="0"/>
              <a:t>G</a:t>
            </a:r>
            <a:r>
              <a:rPr lang="en-US" sz="1700" dirty="0" smtClean="0"/>
              <a:t>eneral </a:t>
            </a:r>
            <a:r>
              <a:rPr lang="en-US" sz="1700" dirty="0"/>
              <a:t>S</a:t>
            </a:r>
            <a:r>
              <a:rPr lang="en-US" sz="1700" dirty="0" smtClean="0"/>
              <a:t>ecretary</a:t>
            </a:r>
          </a:p>
          <a:p>
            <a:pPr marL="45720" indent="0">
              <a:buNone/>
            </a:pPr>
            <a:r>
              <a:rPr lang="en-US" sz="1700" dirty="0" smtClean="0"/>
              <a:t>		           -  an </a:t>
            </a:r>
            <a:r>
              <a:rPr lang="en-US" sz="1700" dirty="0"/>
              <a:t>organization for Rescue, Release, Relief and Rehabilitation of </a:t>
            </a:r>
            <a:r>
              <a:rPr lang="en-US" sz="1700" dirty="0" smtClean="0"/>
              <a:t>				stranded </a:t>
            </a:r>
            <a:r>
              <a:rPr lang="en-US" sz="1700" dirty="0"/>
              <a:t>fishermen throughout the world. </a:t>
            </a:r>
            <a:endParaRPr lang="en-US" sz="1700" dirty="0" smtClean="0"/>
          </a:p>
          <a:p>
            <a:pPr>
              <a:buFont typeface="Wingdings" panose="05000000000000000000" pitchFamily="2" charset="2"/>
              <a:buChar char="v"/>
            </a:pPr>
            <a:r>
              <a:rPr lang="en-US" sz="1700" dirty="0"/>
              <a:t> </a:t>
            </a:r>
            <a:r>
              <a:rPr lang="en-US" sz="1700" dirty="0" smtClean="0"/>
              <a:t>Fr. Ignatius – Legal Ministry</a:t>
            </a:r>
            <a:endParaRPr lang="en-GB" sz="1700" dirty="0"/>
          </a:p>
          <a:p>
            <a:pPr>
              <a:buFont typeface="Wingdings" panose="05000000000000000000" pitchFamily="2" charset="2"/>
              <a:buChar char="v"/>
            </a:pPr>
            <a:r>
              <a:rPr lang="en-US" sz="1700" dirty="0"/>
              <a:t>Fr. Jones </a:t>
            </a:r>
            <a:r>
              <a:rPr lang="en-US" sz="1700" dirty="0" smtClean="0"/>
              <a:t>Cletus -Director </a:t>
            </a:r>
            <a:r>
              <a:rPr lang="en-US" sz="1700" dirty="0"/>
              <a:t>for Scheduled Caste and Tribe Commission in the Diocese of </a:t>
            </a:r>
            <a:r>
              <a:rPr lang="en-US" sz="1700" dirty="0" smtClean="0"/>
              <a:t>			   </a:t>
            </a:r>
            <a:r>
              <a:rPr lang="en-US" sz="1700" dirty="0" err="1" smtClean="0"/>
              <a:t>Kuzhithurai</a:t>
            </a:r>
            <a:r>
              <a:rPr lang="en-US" sz="1700" dirty="0"/>
              <a:t>.</a:t>
            </a:r>
            <a:endParaRPr lang="en-GB" sz="1700" dirty="0"/>
          </a:p>
          <a:p>
            <a:pPr>
              <a:buFont typeface="Wingdings" panose="05000000000000000000" pitchFamily="2" charset="2"/>
              <a:buChar char="v"/>
            </a:pPr>
            <a:r>
              <a:rPr lang="en-US" sz="1700" dirty="0"/>
              <a:t>Fr. </a:t>
            </a:r>
            <a:r>
              <a:rPr lang="en-US" sz="1700" dirty="0" err="1"/>
              <a:t>Rajan</a:t>
            </a:r>
            <a:r>
              <a:rPr lang="en-US" sz="1700" dirty="0"/>
              <a:t> Thomas </a:t>
            </a:r>
            <a:r>
              <a:rPr lang="en-US" sz="1700" dirty="0" smtClean="0"/>
              <a:t>- Doctoral </a:t>
            </a:r>
            <a:r>
              <a:rPr lang="en-US" sz="1700" dirty="0"/>
              <a:t>studies in Social </a:t>
            </a:r>
            <a:r>
              <a:rPr lang="en-US" sz="1700" dirty="0" smtClean="0"/>
              <a:t>Work</a:t>
            </a:r>
          </a:p>
          <a:p>
            <a:pPr>
              <a:buFont typeface="Wingdings" panose="05000000000000000000" pitchFamily="2" charset="2"/>
              <a:buChar char="v"/>
            </a:pPr>
            <a:r>
              <a:rPr lang="en-US" sz="1700" dirty="0"/>
              <a:t>Fr. Antony </a:t>
            </a:r>
            <a:r>
              <a:rPr lang="en-US" sz="1700" dirty="0" err="1" smtClean="0"/>
              <a:t>Samy</a:t>
            </a:r>
            <a:r>
              <a:rPr lang="en-US" sz="1700" dirty="0"/>
              <a:t> </a:t>
            </a:r>
            <a:r>
              <a:rPr lang="en-US" sz="1700" dirty="0" smtClean="0"/>
              <a:t>- Teaching </a:t>
            </a:r>
            <a:r>
              <a:rPr lang="en-US" sz="1700" dirty="0"/>
              <a:t>ministry in an Arts and Science </a:t>
            </a:r>
            <a:r>
              <a:rPr lang="en-US" sz="1700" dirty="0" smtClean="0"/>
              <a:t>College</a:t>
            </a:r>
          </a:p>
          <a:p>
            <a:pPr marL="45720" indent="0">
              <a:buNone/>
            </a:pPr>
            <a:endParaRPr lang="en-US" sz="1600" dirty="0" smtClean="0"/>
          </a:p>
          <a:p>
            <a:pPr marL="45720" indent="0">
              <a:buNone/>
            </a:pPr>
            <a:endParaRPr lang="en-US" sz="1600" dirty="0" smtClean="0"/>
          </a:p>
          <a:p>
            <a:pPr marL="45720" indent="0">
              <a:buNone/>
            </a:pPr>
            <a:endParaRPr lang="en-US" sz="1600" dirty="0" smtClean="0"/>
          </a:p>
          <a:p>
            <a:pPr marL="45720" indent="0">
              <a:buNone/>
            </a:pP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631" y="4095482"/>
            <a:ext cx="3317056" cy="18409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402" y="1049596"/>
            <a:ext cx="1200318" cy="1152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2631" y="0"/>
            <a:ext cx="1171123" cy="1310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213323" y="1857774"/>
            <a:ext cx="1126896" cy="1146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45439" y="2906605"/>
            <a:ext cx="1008496" cy="1188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899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800"/>
            <a:ext cx="11010877" cy="5895304"/>
          </a:xfrm>
        </p:spPr>
        <p:txBody>
          <a:bodyPr/>
          <a:lstStyle/>
          <a:p>
            <a:pPr marL="45720" indent="0">
              <a:buNone/>
            </a:pPr>
            <a:r>
              <a:rPr lang="en-GB" b="1" dirty="0" smtClean="0">
                <a:solidFill>
                  <a:srgbClr val="00B050"/>
                </a:solidFill>
              </a:rPr>
              <a:t>ORDINATION</a:t>
            </a:r>
            <a:endParaRPr lang="en-GB" dirty="0">
              <a:solidFill>
                <a:srgbClr val="00B050"/>
              </a:solidFill>
            </a:endParaRPr>
          </a:p>
          <a:p>
            <a:pPr marL="45720" indent="0">
              <a:buNone/>
            </a:pPr>
            <a:r>
              <a:rPr lang="en-US" dirty="0" smtClean="0"/>
              <a:t>	         Fr</a:t>
            </a:r>
            <a:r>
              <a:rPr lang="en-US" dirty="0"/>
              <a:t>. </a:t>
            </a:r>
            <a:r>
              <a:rPr lang="en-US" dirty="0" err="1"/>
              <a:t>Rajan</a:t>
            </a:r>
            <a:r>
              <a:rPr lang="en-US" dirty="0"/>
              <a:t> Thomas (May 2018</a:t>
            </a:r>
            <a:r>
              <a:rPr lang="en-US" dirty="0" smtClean="0"/>
              <a:t>)</a:t>
            </a:r>
          </a:p>
          <a:p>
            <a:pPr marL="502920" indent="-457200">
              <a:buFont typeface="+mj-lt"/>
              <a:buAutoNum type="arabicPeriod"/>
            </a:pPr>
            <a:endParaRPr lang="en-US" dirty="0" smtClean="0"/>
          </a:p>
          <a:p>
            <a:pPr marL="45720" indent="0">
              <a:buNone/>
            </a:pPr>
            <a:r>
              <a:rPr lang="en-US" dirty="0" smtClean="0"/>
              <a:t>		Fr</a:t>
            </a:r>
            <a:r>
              <a:rPr lang="en-US" dirty="0"/>
              <a:t>. </a:t>
            </a:r>
            <a:r>
              <a:rPr lang="en-US" dirty="0" err="1"/>
              <a:t>Allwyn</a:t>
            </a:r>
            <a:r>
              <a:rPr lang="en-US" dirty="0"/>
              <a:t> </a:t>
            </a:r>
            <a:r>
              <a:rPr lang="en-US" dirty="0" err="1"/>
              <a:t>Jesudhas</a:t>
            </a:r>
            <a:r>
              <a:rPr lang="en-US" dirty="0"/>
              <a:t> (January 2021), </a:t>
            </a:r>
            <a:endParaRPr lang="en-US" dirty="0" smtClean="0"/>
          </a:p>
          <a:p>
            <a:pPr marL="502920" indent="-457200">
              <a:buFont typeface="+mj-lt"/>
              <a:buAutoNum type="arabicPeriod"/>
            </a:pPr>
            <a:endParaRPr lang="en-US" dirty="0" smtClean="0"/>
          </a:p>
          <a:p>
            <a:pPr marL="45720" indent="0">
              <a:buNone/>
            </a:pPr>
            <a:r>
              <a:rPr lang="en-US" dirty="0" smtClean="0"/>
              <a:t>			Fr</a:t>
            </a:r>
            <a:r>
              <a:rPr lang="en-US" dirty="0"/>
              <a:t>. </a:t>
            </a:r>
            <a:r>
              <a:rPr lang="en-US" dirty="0" err="1"/>
              <a:t>Arockiya</a:t>
            </a:r>
            <a:r>
              <a:rPr lang="en-US" dirty="0"/>
              <a:t> Pradeep (January 2021) </a:t>
            </a:r>
            <a:endParaRPr lang="en-US" dirty="0" smtClean="0"/>
          </a:p>
          <a:p>
            <a:pPr marL="502920" indent="-457200">
              <a:buFont typeface="+mj-lt"/>
              <a:buAutoNum type="arabicPeriod"/>
            </a:pPr>
            <a:endParaRPr lang="en-US" dirty="0" smtClean="0"/>
          </a:p>
          <a:p>
            <a:pPr marL="45720" indent="0">
              <a:buNone/>
            </a:pPr>
            <a:r>
              <a:rPr lang="en-US" dirty="0"/>
              <a:t>	</a:t>
            </a:r>
            <a:r>
              <a:rPr lang="en-US" dirty="0" smtClean="0"/>
              <a:t>				Fr</a:t>
            </a:r>
            <a:r>
              <a:rPr lang="en-US" dirty="0"/>
              <a:t>. </a:t>
            </a:r>
            <a:r>
              <a:rPr lang="en-US" dirty="0" err="1"/>
              <a:t>Jobin</a:t>
            </a:r>
            <a:r>
              <a:rPr lang="en-US" dirty="0"/>
              <a:t> (April 2022).</a:t>
            </a:r>
            <a:endParaRPr lang="en-GB" dirty="0"/>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63193">
            <a:off x="6836012" y="1660120"/>
            <a:ext cx="1209844" cy="11526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42053">
            <a:off x="5808770" y="815787"/>
            <a:ext cx="1171739" cy="13813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04480">
            <a:off x="7680372" y="2355699"/>
            <a:ext cx="1200318" cy="13813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21175">
            <a:off x="8400531" y="3258355"/>
            <a:ext cx="1416676" cy="15517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463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799"/>
            <a:ext cx="10624511" cy="5843789"/>
          </a:xfrm>
        </p:spPr>
        <p:style>
          <a:lnRef idx="1">
            <a:schemeClr val="accent6"/>
          </a:lnRef>
          <a:fillRef idx="2">
            <a:schemeClr val="accent6"/>
          </a:fillRef>
          <a:effectRef idx="1">
            <a:schemeClr val="accent6"/>
          </a:effectRef>
          <a:fontRef idx="minor">
            <a:schemeClr val="dk1"/>
          </a:fontRef>
        </p:style>
        <p:txBody>
          <a:bodyPr/>
          <a:lstStyle/>
          <a:p>
            <a:pPr marL="45720" indent="0">
              <a:buNone/>
            </a:pPr>
            <a:endParaRPr lang="en-GB" b="1" dirty="0" smtClean="0">
              <a:solidFill>
                <a:schemeClr val="accent1"/>
              </a:solidFill>
            </a:endParaRPr>
          </a:p>
          <a:p>
            <a:pPr marL="45720" indent="0">
              <a:buNone/>
            </a:pPr>
            <a:r>
              <a:rPr lang="en-GB" b="1" dirty="0" smtClean="0">
                <a:solidFill>
                  <a:schemeClr val="accent1"/>
                </a:solidFill>
              </a:rPr>
              <a:t>INCARDINATION IN DIOCESE</a:t>
            </a:r>
          </a:p>
          <a:p>
            <a:pPr marL="502920" indent="-457200">
              <a:buFont typeface="+mj-lt"/>
              <a:buAutoNum type="arabicParenR"/>
            </a:pPr>
            <a:r>
              <a:rPr lang="en-US" dirty="0" smtClean="0"/>
              <a:t>Fr</a:t>
            </a:r>
            <a:r>
              <a:rPr lang="en-US" dirty="0"/>
              <a:t>. Naveen </a:t>
            </a:r>
            <a:r>
              <a:rPr lang="en-US" dirty="0" err="1" smtClean="0"/>
              <a:t>Talluri</a:t>
            </a:r>
            <a:r>
              <a:rPr lang="en-US" dirty="0" smtClean="0"/>
              <a:t> (Professed) January 2021 -Diocese </a:t>
            </a:r>
            <a:r>
              <a:rPr lang="en-US" dirty="0"/>
              <a:t>of </a:t>
            </a:r>
            <a:r>
              <a:rPr lang="en-US" dirty="0" err="1"/>
              <a:t>Eluru</a:t>
            </a:r>
            <a:r>
              <a:rPr lang="en-US" dirty="0"/>
              <a:t> @ </a:t>
            </a:r>
            <a:r>
              <a:rPr lang="en-US" dirty="0" err="1"/>
              <a:t>Telungana</a:t>
            </a:r>
            <a:r>
              <a:rPr lang="en-US" dirty="0"/>
              <a:t> </a:t>
            </a:r>
          </a:p>
          <a:p>
            <a:pPr marL="502920" indent="-457200">
              <a:buFont typeface="+mj-lt"/>
              <a:buAutoNum type="arabicParenR"/>
            </a:pPr>
            <a:r>
              <a:rPr lang="en-US" dirty="0" smtClean="0"/>
              <a:t>Fr</a:t>
            </a:r>
            <a:r>
              <a:rPr lang="en-US" dirty="0"/>
              <a:t>. Antony </a:t>
            </a:r>
            <a:r>
              <a:rPr lang="en-US" dirty="0" err="1"/>
              <a:t>Samy</a:t>
            </a:r>
            <a:r>
              <a:rPr lang="en-US" dirty="0"/>
              <a:t> (Professed) </a:t>
            </a:r>
            <a:r>
              <a:rPr lang="en-US" dirty="0" smtClean="0"/>
              <a:t>January 2021-</a:t>
            </a:r>
            <a:r>
              <a:rPr lang="en-US" dirty="0"/>
              <a:t> </a:t>
            </a:r>
            <a:r>
              <a:rPr lang="en-US" dirty="0" smtClean="0"/>
              <a:t>Aizawl Diocese </a:t>
            </a:r>
            <a:r>
              <a:rPr lang="en-US" dirty="0"/>
              <a:t>@ Mizoram</a:t>
            </a:r>
            <a:endParaRPr lang="en-US" dirty="0" smtClean="0"/>
          </a:p>
          <a:p>
            <a:pPr marL="502920" indent="-457200">
              <a:buFont typeface="+mj-lt"/>
              <a:buAutoNum type="arabicParenR"/>
            </a:pPr>
            <a:r>
              <a:rPr lang="en-US" dirty="0" smtClean="0"/>
              <a:t>Fr</a:t>
            </a:r>
            <a:r>
              <a:rPr lang="en-US" dirty="0"/>
              <a:t>. Antony </a:t>
            </a:r>
            <a:r>
              <a:rPr lang="en-US" dirty="0" smtClean="0"/>
              <a:t>Lobo</a:t>
            </a:r>
            <a:r>
              <a:rPr lang="en-US" dirty="0"/>
              <a:t> (Professed) January 2021-</a:t>
            </a:r>
            <a:r>
              <a:rPr lang="en-US" dirty="0" smtClean="0"/>
              <a:t>  Aizawl </a:t>
            </a:r>
            <a:r>
              <a:rPr lang="en-US" dirty="0"/>
              <a:t>Diocese @ Mizoram.</a:t>
            </a:r>
            <a:endParaRPr lang="en-GB" dirty="0"/>
          </a:p>
          <a:p>
            <a:pPr marL="502920" indent="-457200">
              <a:buFont typeface="+mj-lt"/>
              <a:buAutoNum type="arabicParenR"/>
            </a:pPr>
            <a:r>
              <a:rPr lang="en-US" dirty="0" smtClean="0"/>
              <a:t>Fr. </a:t>
            </a:r>
            <a:r>
              <a:rPr lang="en-US" dirty="0"/>
              <a:t>Rajesh Nitta (Professed) </a:t>
            </a:r>
            <a:r>
              <a:rPr lang="en-US" dirty="0" smtClean="0"/>
              <a:t>July 2022- Diocese </a:t>
            </a:r>
            <a:r>
              <a:rPr lang="en-US" dirty="0"/>
              <a:t>of </a:t>
            </a:r>
            <a:r>
              <a:rPr lang="en-US" dirty="0" err="1"/>
              <a:t>Eluru</a:t>
            </a:r>
            <a:r>
              <a:rPr lang="en-US" dirty="0"/>
              <a:t> @ Andhra Pradesh.</a:t>
            </a:r>
            <a:endParaRPr lang="en-GB" dirty="0"/>
          </a:p>
          <a:p>
            <a:pPr marL="45720" indent="0">
              <a:buNone/>
            </a:pPr>
            <a:endParaRPr lang="en-GB" dirty="0"/>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19026">
            <a:off x="4269555" y="3926200"/>
            <a:ext cx="3606223" cy="2546237"/>
          </a:xfrm>
          <a:prstGeom prst="rect">
            <a:avLst/>
          </a:prstGeom>
          <a:ln>
            <a:noFill/>
          </a:ln>
          <a:effectLst>
            <a:softEdge rad="112500"/>
          </a:effectLst>
        </p:spPr>
      </p:pic>
    </p:spTree>
    <p:extLst>
      <p:ext uri="{BB962C8B-B14F-4D97-AF65-F5344CB8AC3E}">
        <p14:creationId xmlns:p14="http://schemas.microsoft.com/office/powerpoint/2010/main" val="19138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2580" y="502276"/>
            <a:ext cx="10753859" cy="1569660"/>
          </a:xfrm>
          <a:prstGeom prst="rect">
            <a:avLst/>
          </a:prstGeom>
          <a:noFill/>
        </p:spPr>
        <p:txBody>
          <a:bodyPr wrap="square" rtlCol="0">
            <a:spAutoFit/>
          </a:bodyPr>
          <a:lstStyle/>
          <a:p>
            <a:r>
              <a:rPr lang="en-US" sz="2400" b="1" dirty="0" smtClean="0">
                <a:solidFill>
                  <a:schemeClr val="accent2"/>
                </a:solidFill>
              </a:rPr>
              <a:t>BLESSING AHEAD</a:t>
            </a:r>
          </a:p>
          <a:p>
            <a:endParaRPr lang="en-US" b="1" dirty="0"/>
          </a:p>
          <a:p>
            <a:endParaRPr lang="en-GB" dirty="0"/>
          </a:p>
          <a:p>
            <a:pPr algn="ctr"/>
            <a:r>
              <a:rPr lang="en-US" dirty="0"/>
              <a:t>Five Professed members have completed their Philosophical and Theological </a:t>
            </a:r>
            <a:r>
              <a:rPr lang="en-US" dirty="0" smtClean="0"/>
              <a:t>studies and renewed the vows for third time and have </a:t>
            </a:r>
            <a:r>
              <a:rPr lang="en-US" dirty="0"/>
              <a:t>requested for special exemption for Priestly Ordination. </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988" y="2071936"/>
            <a:ext cx="5439534" cy="3595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6472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800"/>
            <a:ext cx="10366933" cy="5779394"/>
          </a:xfrm>
        </p:spPr>
        <p:style>
          <a:lnRef idx="1">
            <a:schemeClr val="accent3"/>
          </a:lnRef>
          <a:fillRef idx="2">
            <a:schemeClr val="accent3"/>
          </a:fillRef>
          <a:effectRef idx="1">
            <a:schemeClr val="accent3"/>
          </a:effectRef>
          <a:fontRef idx="minor">
            <a:schemeClr val="dk1"/>
          </a:fontRef>
        </p:style>
        <p:txBody>
          <a:bodyPr/>
          <a:lstStyle/>
          <a:p>
            <a:pPr marL="45720" indent="0">
              <a:buNone/>
            </a:pPr>
            <a:endParaRPr lang="en-US" dirty="0" smtClean="0">
              <a:solidFill>
                <a:schemeClr val="accent1">
                  <a:lumMod val="50000"/>
                </a:schemeClr>
              </a:solidFill>
            </a:endParaRPr>
          </a:p>
          <a:p>
            <a:pPr marL="45720" indent="0">
              <a:buNone/>
            </a:pPr>
            <a:r>
              <a:rPr lang="en-US" dirty="0" smtClean="0">
                <a:solidFill>
                  <a:schemeClr val="accent1">
                    <a:lumMod val="50000"/>
                  </a:schemeClr>
                </a:solidFill>
              </a:rPr>
              <a:t>REGIONAL ADMINISTRATION HOUSE</a:t>
            </a:r>
          </a:p>
          <a:p>
            <a:pPr marL="45720" indent="0">
              <a:buNone/>
            </a:pPr>
            <a:endParaRPr lang="en-US" dirty="0">
              <a:solidFill>
                <a:schemeClr val="accent1">
                  <a:lumMod val="50000"/>
                </a:schemeClr>
              </a:solidFill>
            </a:endParaRPr>
          </a:p>
          <a:p>
            <a:r>
              <a:rPr lang="en-US" dirty="0" smtClean="0"/>
              <a:t>Regional House at </a:t>
            </a:r>
            <a:r>
              <a:rPr lang="en-US" dirty="0" err="1" smtClean="0"/>
              <a:t>Vetha</a:t>
            </a:r>
            <a:r>
              <a:rPr lang="en-US" dirty="0" smtClean="0"/>
              <a:t> </a:t>
            </a:r>
            <a:r>
              <a:rPr lang="en-US" dirty="0" err="1" smtClean="0"/>
              <a:t>Pothagar</a:t>
            </a:r>
            <a:r>
              <a:rPr lang="en-US" dirty="0" smtClean="0"/>
              <a:t> Church campus in May 2021</a:t>
            </a:r>
          </a:p>
          <a:p>
            <a:r>
              <a:rPr lang="en-US" dirty="0" smtClean="0"/>
              <a:t>We are grateful to the Diocese of </a:t>
            </a:r>
            <a:r>
              <a:rPr lang="en-US" dirty="0" err="1" smtClean="0"/>
              <a:t>Sivagangai</a:t>
            </a:r>
            <a:r>
              <a:rPr lang="en-US" dirty="0" smtClean="0"/>
              <a:t> for permitting us to use one of their pilgrimage </a:t>
            </a:r>
            <a:r>
              <a:rPr lang="en-US" dirty="0" err="1" smtClean="0"/>
              <a:t>centres</a:t>
            </a:r>
            <a:r>
              <a:rPr lang="en-US" dirty="0" smtClean="0"/>
              <a:t>, </a:t>
            </a:r>
            <a:r>
              <a:rPr lang="en-US" dirty="0" err="1" smtClean="0"/>
              <a:t>Vedha</a:t>
            </a:r>
            <a:r>
              <a:rPr lang="en-US" dirty="0" smtClean="0"/>
              <a:t> </a:t>
            </a:r>
            <a:r>
              <a:rPr lang="en-US" dirty="0" err="1" smtClean="0"/>
              <a:t>Pothagar</a:t>
            </a:r>
            <a:r>
              <a:rPr lang="en-US" dirty="0" smtClean="0"/>
              <a:t> Church near Madurai</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927" y="3464417"/>
            <a:ext cx="3767303" cy="30007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961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3" y="685800"/>
            <a:ext cx="10727542" cy="5599090"/>
          </a:xfrm>
        </p:spPr>
        <p:txBody>
          <a:bodyPr>
            <a:normAutofit/>
          </a:bodyPr>
          <a:lstStyle/>
          <a:p>
            <a:pPr marL="45720" indent="0">
              <a:buNone/>
            </a:pPr>
            <a:r>
              <a:rPr lang="en-GB" sz="2800" dirty="0" smtClean="0"/>
              <a:t>VOCATIONS</a:t>
            </a:r>
          </a:p>
          <a:p>
            <a:r>
              <a:rPr lang="en-GB" sz="2400" dirty="0" smtClean="0"/>
              <a:t>Being a young region accepted the candidates who approached with proper permission from their major superiors.</a:t>
            </a:r>
          </a:p>
          <a:p>
            <a:r>
              <a:rPr lang="en-GB" sz="2400" dirty="0" smtClean="0"/>
              <a:t>There are 10 professed and 04 probation priests candidates</a:t>
            </a:r>
          </a:p>
          <a:p>
            <a:r>
              <a:rPr lang="en-GB" sz="2400" dirty="0" smtClean="0"/>
              <a:t>2019 we are advised by the director general and his council not to promote any vocations further until stabilizing the existing members</a:t>
            </a:r>
            <a:r>
              <a:rPr lang="en-GB" sz="2800" dirty="0" smtClean="0"/>
              <a:t>.</a:t>
            </a:r>
            <a:endParaRPr lang="en-GB"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409" y="3451538"/>
            <a:ext cx="3509503" cy="2472744"/>
          </a:xfrm>
          <a:prstGeom prst="rect">
            <a:avLst/>
          </a:prstGeom>
          <a:ln>
            <a:solidFill>
              <a:schemeClr val="accent2">
                <a:lumMod val="40000"/>
                <a:lumOff val="60000"/>
              </a:schemeClr>
            </a:solidFill>
          </a:ln>
          <a:effectLst>
            <a:glow rad="139700">
              <a:schemeClr val="accent2">
                <a:satMod val="175000"/>
                <a:alpha val="40000"/>
              </a:schemeClr>
            </a:glow>
          </a:effectLst>
        </p:spPr>
      </p:pic>
    </p:spTree>
    <p:extLst>
      <p:ext uri="{BB962C8B-B14F-4D97-AF65-F5344CB8AC3E}">
        <p14:creationId xmlns:p14="http://schemas.microsoft.com/office/powerpoint/2010/main" val="17559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3" y="685799"/>
            <a:ext cx="10199508" cy="5496059"/>
          </a:xfrm>
        </p:spPr>
        <p:style>
          <a:lnRef idx="1">
            <a:schemeClr val="accent6"/>
          </a:lnRef>
          <a:fillRef idx="3">
            <a:schemeClr val="accent6"/>
          </a:fillRef>
          <a:effectRef idx="2">
            <a:schemeClr val="accent6"/>
          </a:effectRef>
          <a:fontRef idx="minor">
            <a:schemeClr val="lt1"/>
          </a:fontRef>
        </p:style>
        <p:txBody>
          <a:bodyPr/>
          <a:lstStyle/>
          <a:p>
            <a:pPr marL="45720" indent="0">
              <a:buNone/>
            </a:pPr>
            <a:endParaRPr lang="en-GB" b="1" dirty="0" smtClean="0">
              <a:solidFill>
                <a:schemeClr val="accent5">
                  <a:lumMod val="50000"/>
                </a:schemeClr>
              </a:solidFill>
            </a:endParaRPr>
          </a:p>
          <a:p>
            <a:pPr marL="45720" indent="0">
              <a:buNone/>
            </a:pPr>
            <a:r>
              <a:rPr lang="en-GB" b="1" dirty="0" smtClean="0">
                <a:solidFill>
                  <a:schemeClr val="accent5">
                    <a:lumMod val="50000"/>
                  </a:schemeClr>
                </a:solidFill>
              </a:rPr>
              <a:t>NECESSITY FOR MISSION</a:t>
            </a:r>
          </a:p>
          <a:p>
            <a:pPr marL="45720" indent="0">
              <a:buNone/>
            </a:pPr>
            <a:endParaRPr lang="en-GB" b="1" dirty="0" smtClean="0">
              <a:solidFill>
                <a:schemeClr val="accent5">
                  <a:lumMod val="50000"/>
                </a:schemeClr>
              </a:solidFill>
            </a:endParaRPr>
          </a:p>
          <a:p>
            <a:pPr algn="r"/>
            <a:endParaRPr lang="en-GB" dirty="0" smtClean="0"/>
          </a:p>
          <a:p>
            <a:pPr algn="r"/>
            <a:endParaRPr lang="en-GB" dirty="0"/>
          </a:p>
          <a:p>
            <a:pPr algn="r"/>
            <a:endParaRPr lang="en-GB" dirty="0" smtClean="0"/>
          </a:p>
          <a:p>
            <a:pPr algn="r"/>
            <a:r>
              <a:rPr lang="en-GB" dirty="0" smtClean="0"/>
              <a:t>Priest need to be in mission for ministry.</a:t>
            </a:r>
          </a:p>
          <a:p>
            <a:pPr algn="r"/>
            <a:r>
              <a:rPr lang="en-GB" dirty="0" smtClean="0"/>
              <a:t>Regional Director has to find place for mission of the members.</a:t>
            </a:r>
          </a:p>
          <a:p>
            <a:pPr algn="r"/>
            <a:r>
              <a:rPr lang="en-GB" dirty="0" smtClean="0"/>
              <a:t>The Probationers and the professed members are sent to Papua New Guinea (PNG), Italy and Mississippi (USA) </a:t>
            </a:r>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315" y="1759574"/>
            <a:ext cx="2595681" cy="2292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5778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800"/>
            <a:ext cx="10650269" cy="5779394"/>
          </a:xfrm>
        </p:spPr>
        <p:style>
          <a:lnRef idx="1">
            <a:schemeClr val="accent5"/>
          </a:lnRef>
          <a:fillRef idx="2">
            <a:schemeClr val="accent5"/>
          </a:fillRef>
          <a:effectRef idx="1">
            <a:schemeClr val="accent5"/>
          </a:effectRef>
          <a:fontRef idx="minor">
            <a:schemeClr val="dk1"/>
          </a:fontRef>
        </p:style>
        <p:txBody>
          <a:bodyPr/>
          <a:lstStyle/>
          <a:p>
            <a:pPr marL="45720" indent="0">
              <a:buNone/>
            </a:pPr>
            <a:r>
              <a:rPr lang="en-GB" sz="2400" dirty="0" smtClean="0"/>
              <a:t>FINANCE</a:t>
            </a:r>
          </a:p>
          <a:p>
            <a:pPr marL="45720" indent="0">
              <a:buNone/>
            </a:pPr>
            <a:endParaRPr lang="en-GB" dirty="0"/>
          </a:p>
          <a:p>
            <a:pPr marL="502920" indent="-457200">
              <a:buFont typeface="+mj-lt"/>
              <a:buAutoNum type="arabicPeriod"/>
            </a:pPr>
            <a:r>
              <a:rPr lang="en-GB" dirty="0" smtClean="0"/>
              <a:t>Contribution from the Central administration </a:t>
            </a:r>
          </a:p>
          <a:p>
            <a:pPr marL="502920" indent="-457200">
              <a:buFont typeface="+mj-lt"/>
              <a:buAutoNum type="arabicPeriod"/>
            </a:pPr>
            <a:r>
              <a:rPr lang="en-GB" dirty="0" smtClean="0"/>
              <a:t>All the mass stipends are contributed for institution’s Fund for the last 5 years.</a:t>
            </a:r>
          </a:p>
          <a:p>
            <a:pPr marL="502920" indent="-457200">
              <a:buFont typeface="+mj-lt"/>
              <a:buAutoNum type="arabicPeriod"/>
            </a:pPr>
            <a:r>
              <a:rPr lang="en-GB" dirty="0" smtClean="0"/>
              <a:t>Every month each priest member ( Probation, profession, and stability) contribute INR 1000 for seminarian fund.</a:t>
            </a:r>
          </a:p>
          <a:p>
            <a:pPr marL="502920" indent="-457200">
              <a:buFont typeface="+mj-lt"/>
              <a:buAutoNum type="arabicPeriod"/>
            </a:pPr>
            <a:r>
              <a:rPr lang="en-GB" dirty="0" smtClean="0"/>
              <a:t>Support from Donors and well wishers </a:t>
            </a:r>
          </a:p>
          <a:p>
            <a:pPr marL="45720" indent="0">
              <a:buNone/>
            </a:pP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244" y="3366622"/>
            <a:ext cx="4982270" cy="2829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84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        GRATITUDE</a:t>
            </a:r>
            <a:endParaRPr lang="en-US" dirty="0">
              <a:solidFill>
                <a:srgbClr val="FF0000"/>
              </a:solidFill>
            </a:endParaRPr>
          </a:p>
        </p:txBody>
      </p:sp>
      <p:sp>
        <p:nvSpPr>
          <p:cNvPr id="3" name="Content Placeholder 2"/>
          <p:cNvSpPr>
            <a:spLocks noGrp="1"/>
          </p:cNvSpPr>
          <p:nvPr>
            <p:ph idx="1"/>
          </p:nvPr>
        </p:nvSpPr>
        <p:spPr>
          <a:xfrm>
            <a:off x="542630" y="2385992"/>
            <a:ext cx="9509760" cy="2366312"/>
          </a:xfrm>
        </p:spPr>
        <p:style>
          <a:lnRef idx="0">
            <a:schemeClr val="accent5"/>
          </a:lnRef>
          <a:fillRef idx="3">
            <a:schemeClr val="accent5"/>
          </a:fillRef>
          <a:effectRef idx="3">
            <a:schemeClr val="accent5"/>
          </a:effectRef>
          <a:fontRef idx="minor">
            <a:schemeClr val="lt1"/>
          </a:fontRef>
        </p:style>
        <p:txBody>
          <a:bodyPr>
            <a:normAutofit/>
          </a:bodyPr>
          <a:lstStyle/>
          <a:p>
            <a:pPr lvl="0"/>
            <a:r>
              <a:rPr lang="en-US" dirty="0" smtClean="0"/>
              <a:t>Brothers </a:t>
            </a:r>
            <a:r>
              <a:rPr lang="en-US" dirty="0"/>
              <a:t>and sisters for enabling us to walk in the footsteps of Jesus Christ.</a:t>
            </a:r>
            <a:endParaRPr lang="en-GB" dirty="0"/>
          </a:p>
          <a:p>
            <a:pPr lvl="0"/>
            <a:r>
              <a:rPr lang="en-US" dirty="0"/>
              <a:t>Rev. Fr. James Dunstan the Director General and Central council for erecting us a Region and for continuous guidance and supports.</a:t>
            </a:r>
            <a:endParaRPr lang="en-GB" dirty="0"/>
          </a:p>
          <a:p>
            <a:pPr lvl="0"/>
            <a:r>
              <a:rPr lang="en-US" dirty="0"/>
              <a:t>The Kerala Region @ India for accepting, accommodating and </a:t>
            </a:r>
            <a:r>
              <a:rPr lang="en-US" dirty="0" smtClean="0"/>
              <a:t>accompanying   </a:t>
            </a:r>
            <a:r>
              <a:rPr lang="en-US" dirty="0"/>
              <a:t>us to be in the present moment for 35 years until we were erected as Region</a:t>
            </a:r>
            <a:r>
              <a:rPr lang="en-US"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62" y="2963422"/>
            <a:ext cx="2381238" cy="298737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3" y="65425"/>
            <a:ext cx="3655101" cy="20992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799"/>
            <a:ext cx="9826021" cy="5753637"/>
          </a:xfrm>
        </p:spPr>
        <p:style>
          <a:lnRef idx="3">
            <a:schemeClr val="lt1"/>
          </a:lnRef>
          <a:fillRef idx="1">
            <a:schemeClr val="accent4"/>
          </a:fillRef>
          <a:effectRef idx="1">
            <a:schemeClr val="accent4"/>
          </a:effectRef>
          <a:fontRef idx="minor">
            <a:schemeClr val="lt1"/>
          </a:fontRef>
        </p:style>
        <p:txBody>
          <a:bodyPr/>
          <a:lstStyle/>
          <a:p>
            <a:pPr marL="45720" indent="0">
              <a:buNone/>
            </a:pPr>
            <a:endParaRPr lang="en-GB" sz="2800" dirty="0" smtClean="0">
              <a:solidFill>
                <a:srgbClr val="FF0000"/>
              </a:solidFill>
            </a:endParaRPr>
          </a:p>
          <a:p>
            <a:pPr marL="45720" indent="0">
              <a:buNone/>
            </a:pPr>
            <a:r>
              <a:rPr lang="en-GB" sz="2800" dirty="0" smtClean="0">
                <a:solidFill>
                  <a:srgbClr val="FF0000"/>
                </a:solidFill>
              </a:rPr>
              <a:t>PLAN AHEAD…</a:t>
            </a:r>
          </a:p>
          <a:p>
            <a:pPr marL="45720" indent="0">
              <a:buNone/>
            </a:pPr>
            <a:endParaRPr lang="en-GB" dirty="0" smtClean="0"/>
          </a:p>
          <a:p>
            <a:pPr marL="45720" indent="0">
              <a:buNone/>
            </a:pPr>
            <a:endParaRPr lang="en-GB" dirty="0"/>
          </a:p>
          <a:p>
            <a:pPr marL="45720" indent="0">
              <a:buNone/>
            </a:pPr>
            <a:endParaRPr lang="en-GB" dirty="0"/>
          </a:p>
        </p:txBody>
      </p:sp>
      <p:sp>
        <p:nvSpPr>
          <p:cNvPr id="5" name="Rectangle 4"/>
          <p:cNvSpPr/>
          <p:nvPr/>
        </p:nvSpPr>
        <p:spPr>
          <a:xfrm>
            <a:off x="760412" y="1823679"/>
            <a:ext cx="9341476" cy="3477875"/>
          </a:xfrm>
          <a:prstGeom prst="rect">
            <a:avLst/>
          </a:prstGeom>
        </p:spPr>
        <p:txBody>
          <a:bodyPr wrap="square">
            <a:spAutoFit/>
          </a:bodyPr>
          <a:lstStyle/>
          <a:p>
            <a:pPr>
              <a:buFont typeface="Wingdings" panose="05000000000000000000" pitchFamily="2" charset="2"/>
              <a:buChar char="Ø"/>
            </a:pPr>
            <a:r>
              <a:rPr lang="en-GB" sz="2000" dirty="0" smtClean="0"/>
              <a:t>Renewing our Secular character and our own identity as </a:t>
            </a:r>
            <a:r>
              <a:rPr lang="en-GB" sz="2000" dirty="0" err="1" smtClean="0"/>
              <a:t>Voluntas</a:t>
            </a:r>
            <a:r>
              <a:rPr lang="en-GB" sz="2000" dirty="0" smtClean="0"/>
              <a:t>.</a:t>
            </a:r>
          </a:p>
          <a:p>
            <a:endParaRPr lang="en-GB" sz="2000" dirty="0" smtClean="0"/>
          </a:p>
          <a:p>
            <a:pPr marL="342900" indent="-342900">
              <a:buFont typeface="Wingdings" panose="05000000000000000000" pitchFamily="2" charset="2"/>
              <a:buChar char="Ø"/>
            </a:pPr>
            <a:r>
              <a:rPr lang="en-GB" sz="2000" dirty="0" smtClean="0"/>
              <a:t>Concentrating </a:t>
            </a:r>
            <a:r>
              <a:rPr lang="en-GB" sz="2000" dirty="0"/>
              <a:t>on the call of </a:t>
            </a:r>
            <a:r>
              <a:rPr lang="en-GB" sz="2000" dirty="0" smtClean="0"/>
              <a:t>Celibate Laymen and Permanent Deacons</a:t>
            </a:r>
          </a:p>
          <a:p>
            <a:endParaRPr lang="en-GB" sz="2000" dirty="0" smtClean="0"/>
          </a:p>
          <a:p>
            <a:pPr>
              <a:buFont typeface="Wingdings" panose="05000000000000000000" pitchFamily="2" charset="2"/>
              <a:buChar char="Ø"/>
            </a:pPr>
            <a:r>
              <a:rPr lang="en-GB" sz="2000" dirty="0" smtClean="0"/>
              <a:t>Focusing on Secular mission in the midst of the world.</a:t>
            </a:r>
          </a:p>
          <a:p>
            <a:endParaRPr lang="en-GB" sz="2000" dirty="0"/>
          </a:p>
          <a:p>
            <a:pPr>
              <a:buFont typeface="Wingdings" panose="05000000000000000000" pitchFamily="2" charset="2"/>
              <a:buChar char="Ø"/>
            </a:pPr>
            <a:r>
              <a:rPr lang="en-GB" sz="2000" dirty="0"/>
              <a:t>Promoting the vocation of Associate members</a:t>
            </a:r>
            <a:r>
              <a:rPr lang="en-GB" sz="2000" dirty="0" smtClean="0"/>
              <a:t>.</a:t>
            </a:r>
          </a:p>
          <a:p>
            <a:endParaRPr lang="en-GB" sz="2000" dirty="0"/>
          </a:p>
          <a:p>
            <a:pPr>
              <a:buFont typeface="Wingdings" panose="05000000000000000000" pitchFamily="2" charset="2"/>
              <a:buChar char="Ø"/>
            </a:pPr>
            <a:r>
              <a:rPr lang="en-GB" sz="2000" dirty="0"/>
              <a:t>Finding possibilities to witness Jesus  as working Priest.</a:t>
            </a:r>
          </a:p>
          <a:p>
            <a:endParaRPr lang="en-GB" sz="2000" dirty="0"/>
          </a:p>
          <a:p>
            <a:pPr>
              <a:buFont typeface="Wingdings" panose="05000000000000000000" pitchFamily="2" charset="2"/>
              <a:buChar char="Ø"/>
            </a:pPr>
            <a:r>
              <a:rPr lang="en-GB" sz="2000" dirty="0"/>
              <a:t>Encouraging secular studies to candidates of priesthood</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754" y="3193285"/>
            <a:ext cx="2905070" cy="3160497"/>
          </a:xfrm>
          <a:prstGeom prst="ellipse">
            <a:avLst/>
          </a:prstGeom>
          <a:ln>
            <a:noFill/>
          </a:ln>
          <a:effectLst>
            <a:softEdge rad="112500"/>
          </a:effectLst>
        </p:spPr>
      </p:pic>
    </p:spTree>
    <p:extLst>
      <p:ext uri="{BB962C8B-B14F-4D97-AF65-F5344CB8AC3E}">
        <p14:creationId xmlns:p14="http://schemas.microsoft.com/office/powerpoint/2010/main" val="27021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800"/>
            <a:ext cx="9826021" cy="5354392"/>
          </a:xfrm>
        </p:spPr>
        <p:style>
          <a:lnRef idx="1">
            <a:schemeClr val="accent5"/>
          </a:lnRef>
          <a:fillRef idx="2">
            <a:schemeClr val="accent5"/>
          </a:fillRef>
          <a:effectRef idx="1">
            <a:schemeClr val="accent5"/>
          </a:effectRef>
          <a:fontRef idx="minor">
            <a:schemeClr val="dk1"/>
          </a:fontRef>
        </p:style>
        <p:txBody>
          <a:bodyPr/>
          <a:lstStyle/>
          <a:p>
            <a:pPr marL="45720" indent="0">
              <a:buNone/>
            </a:pPr>
            <a:r>
              <a:rPr lang="en-GB" sz="2400" dirty="0" smtClean="0">
                <a:solidFill>
                  <a:schemeClr val="accent3"/>
                </a:solidFill>
              </a:rPr>
              <a:t> </a:t>
            </a:r>
          </a:p>
          <a:p>
            <a:pPr marL="45720" indent="0">
              <a:buNone/>
            </a:pPr>
            <a:endParaRPr lang="en-GB" sz="2400" dirty="0" smtClean="0">
              <a:solidFill>
                <a:schemeClr val="accent3"/>
              </a:solidFill>
            </a:endParaRPr>
          </a:p>
          <a:p>
            <a:pPr>
              <a:buFont typeface="Courier New" panose="02070309020205020404" pitchFamily="49" charset="0"/>
              <a:buChar char="o"/>
            </a:pPr>
            <a:endParaRPr lang="en-GB" dirty="0" smtClean="0"/>
          </a:p>
          <a:p>
            <a:pPr>
              <a:buFont typeface="Courier New" panose="02070309020205020404" pitchFamily="49" charset="0"/>
              <a:buChar char="o"/>
            </a:pPr>
            <a:endParaRPr lang="en-GB" dirty="0"/>
          </a:p>
          <a:p>
            <a:pPr>
              <a:buFont typeface="Courier New" panose="02070309020205020404" pitchFamily="49" charset="0"/>
              <a:buChar char="o"/>
            </a:pPr>
            <a:r>
              <a:rPr lang="en-GB" dirty="0" smtClean="0"/>
              <a:t>Could not receive contribution from central administration due to Indian Government’s restriction to receive the foreign Fund.</a:t>
            </a:r>
          </a:p>
          <a:p>
            <a:pPr>
              <a:buFont typeface="Courier New" panose="02070309020205020404" pitchFamily="49" charset="0"/>
              <a:buChar char="o"/>
            </a:pPr>
            <a:r>
              <a:rPr lang="en-GB" dirty="0" smtClean="0"/>
              <a:t>We manage the formation and mission with private loans.</a:t>
            </a:r>
          </a:p>
          <a:p>
            <a:pPr>
              <a:buFont typeface="Courier New" panose="02070309020205020404" pitchFamily="49" charset="0"/>
              <a:buChar char="o"/>
            </a:pPr>
            <a:r>
              <a:rPr lang="en-GB" dirty="0" smtClean="0"/>
              <a:t>We will repay the loan once we are able to receive the fund from central administration</a:t>
            </a:r>
          </a:p>
          <a:p>
            <a:pPr marL="45720" indent="0">
              <a:buNone/>
            </a:pPr>
            <a:endParaRPr lang="en-GB" dirty="0" smtClean="0">
              <a:solidFill>
                <a:srgbClr val="FF0000"/>
              </a:solidFill>
            </a:endParaRPr>
          </a:p>
          <a:p>
            <a:pPr marL="45720" indent="0">
              <a:buNone/>
            </a:pP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685800"/>
            <a:ext cx="9826021" cy="1967248"/>
          </a:xfrm>
          <a:prstGeom prst="rect">
            <a:avLst/>
          </a:prstGeom>
          <a:ln>
            <a:noFill/>
          </a:ln>
          <a:effectLst>
            <a:softEdge rad="112500"/>
          </a:effectLst>
        </p:spPr>
      </p:pic>
    </p:spTree>
    <p:extLst>
      <p:ext uri="{BB962C8B-B14F-4D97-AF65-F5344CB8AC3E}">
        <p14:creationId xmlns:p14="http://schemas.microsoft.com/office/powerpoint/2010/main" val="3997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800"/>
            <a:ext cx="10766179" cy="5689242"/>
          </a:xfrm>
        </p:spPr>
        <p:style>
          <a:lnRef idx="3">
            <a:schemeClr val="lt1"/>
          </a:lnRef>
          <a:fillRef idx="1">
            <a:schemeClr val="accent2"/>
          </a:fillRef>
          <a:effectRef idx="1">
            <a:schemeClr val="accent2"/>
          </a:effectRef>
          <a:fontRef idx="minor">
            <a:schemeClr val="lt1"/>
          </a:fontRef>
        </p:style>
        <p:txBody>
          <a:bodyPr/>
          <a:lstStyle/>
          <a:p>
            <a:pPr marL="45720" indent="0">
              <a:buNone/>
            </a:pPr>
            <a:endParaRPr lang="en-GB" dirty="0" smtClean="0">
              <a:solidFill>
                <a:schemeClr val="tx2"/>
              </a:solidFill>
            </a:endParaRPr>
          </a:p>
          <a:p>
            <a:pPr marL="45720" indent="0">
              <a:buNone/>
            </a:pPr>
            <a:r>
              <a:rPr lang="en-GB" dirty="0" smtClean="0">
                <a:solidFill>
                  <a:schemeClr val="tx2"/>
                </a:solidFill>
              </a:rPr>
              <a:t>TEAM LIFE </a:t>
            </a:r>
          </a:p>
          <a:p>
            <a:pPr>
              <a:buFont typeface="Wingdings" panose="05000000000000000000" pitchFamily="2" charset="2"/>
              <a:buChar char="ü"/>
            </a:pPr>
            <a:r>
              <a:rPr lang="en-GB" dirty="0"/>
              <a:t> </a:t>
            </a:r>
            <a:r>
              <a:rPr lang="en-GB" dirty="0" smtClean="0"/>
              <a:t>4 Teams meet regularly in respective places.</a:t>
            </a:r>
          </a:p>
          <a:p>
            <a:pPr>
              <a:buFont typeface="Wingdings" panose="05000000000000000000" pitchFamily="2" charset="2"/>
              <a:buChar char="ü"/>
            </a:pPr>
            <a:r>
              <a:rPr lang="en-GB" dirty="0" smtClean="0"/>
              <a:t>Seminarians have team meetings in their study centres.</a:t>
            </a:r>
          </a:p>
          <a:p>
            <a:pPr>
              <a:buFont typeface="Wingdings" panose="05000000000000000000" pitchFamily="2" charset="2"/>
              <a:buChar char="ü"/>
            </a:pPr>
            <a:r>
              <a:rPr lang="en-GB" dirty="0" smtClean="0"/>
              <a:t>Annual retreat, Christmas and the Easter celebrations are organized in sectors.</a:t>
            </a:r>
          </a:p>
          <a:p>
            <a:pPr marL="4572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51" y="3070120"/>
            <a:ext cx="4740812" cy="3097970"/>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909" y="4361562"/>
            <a:ext cx="604786" cy="604786"/>
          </a:xfrm>
          <a:prstGeom prst="rect">
            <a:avLst/>
          </a:prstGeom>
        </p:spPr>
      </p:pic>
    </p:spTree>
    <p:extLst>
      <p:ext uri="{BB962C8B-B14F-4D97-AF65-F5344CB8AC3E}">
        <p14:creationId xmlns:p14="http://schemas.microsoft.com/office/powerpoint/2010/main" val="428274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799"/>
            <a:ext cx="10482843" cy="5766515"/>
          </a:xfrm>
        </p:spPr>
        <p:style>
          <a:lnRef idx="1">
            <a:schemeClr val="accent4"/>
          </a:lnRef>
          <a:fillRef idx="3">
            <a:schemeClr val="accent4"/>
          </a:fillRef>
          <a:effectRef idx="2">
            <a:schemeClr val="accent4"/>
          </a:effectRef>
          <a:fontRef idx="minor">
            <a:schemeClr val="lt1"/>
          </a:fontRef>
        </p:style>
        <p:txBody>
          <a:bodyPr/>
          <a:lstStyle/>
          <a:p>
            <a:pPr marL="45720" indent="0">
              <a:buNone/>
            </a:pPr>
            <a:r>
              <a:rPr lang="en-GB" b="1" dirty="0" smtClean="0">
                <a:solidFill>
                  <a:srgbClr val="FF0000"/>
                </a:solidFill>
              </a:rPr>
              <a:t>NEW REGIONAL COUNCIL</a:t>
            </a:r>
          </a:p>
          <a:p>
            <a:pPr marL="45720" indent="0">
              <a:buNone/>
            </a:pPr>
            <a:endParaRPr lang="en-GB" dirty="0"/>
          </a:p>
          <a:p>
            <a:r>
              <a:rPr lang="en-US" dirty="0" smtClean="0"/>
              <a:t>Fr</a:t>
            </a:r>
            <a:r>
              <a:rPr lang="en-US" dirty="0"/>
              <a:t>. John </a:t>
            </a:r>
            <a:r>
              <a:rPr lang="en-US" dirty="0" err="1"/>
              <a:t>Churchil</a:t>
            </a:r>
            <a:r>
              <a:rPr lang="en-US" dirty="0"/>
              <a:t> </a:t>
            </a:r>
            <a:r>
              <a:rPr lang="en-US" dirty="0" smtClean="0"/>
              <a:t>Bas, Regional Director </a:t>
            </a:r>
            <a:endParaRPr lang="en-GB" dirty="0"/>
          </a:p>
          <a:p>
            <a:r>
              <a:rPr lang="en-US" dirty="0"/>
              <a:t>Fr. </a:t>
            </a:r>
            <a:r>
              <a:rPr lang="en-US" dirty="0" err="1"/>
              <a:t>Joans</a:t>
            </a:r>
            <a:r>
              <a:rPr lang="en-US" dirty="0"/>
              <a:t> Cletus, </a:t>
            </a:r>
            <a:r>
              <a:rPr lang="en-US" dirty="0" smtClean="0"/>
              <a:t>Assistant Regional Director</a:t>
            </a:r>
          </a:p>
          <a:p>
            <a:r>
              <a:rPr lang="en-US" dirty="0" smtClean="0"/>
              <a:t>Fr. Xavier </a:t>
            </a:r>
            <a:r>
              <a:rPr lang="en-US" dirty="0" err="1" smtClean="0"/>
              <a:t>Arockiyasamy</a:t>
            </a:r>
            <a:r>
              <a:rPr lang="en-US" dirty="0" smtClean="0"/>
              <a:t>, Council Member</a:t>
            </a:r>
            <a:endParaRPr lang="en-GB" dirty="0"/>
          </a:p>
          <a:p>
            <a:r>
              <a:rPr lang="en-US" dirty="0"/>
              <a:t>Mr. Rex </a:t>
            </a:r>
            <a:r>
              <a:rPr lang="en-US" dirty="0" err="1"/>
              <a:t>Lourduraj</a:t>
            </a:r>
            <a:r>
              <a:rPr lang="en-US" dirty="0"/>
              <a:t> and Mrs. Maria </a:t>
            </a:r>
            <a:r>
              <a:rPr lang="en-US" dirty="0" err="1"/>
              <a:t>Purna</a:t>
            </a:r>
            <a:r>
              <a:rPr lang="en-US" dirty="0"/>
              <a:t> </a:t>
            </a:r>
            <a:r>
              <a:rPr lang="en-US" dirty="0" err="1"/>
              <a:t>Jeya</a:t>
            </a:r>
            <a:r>
              <a:rPr lang="en-US" dirty="0"/>
              <a:t>, Committed Council Members</a:t>
            </a:r>
            <a:endParaRPr lang="en-GB" dirty="0"/>
          </a:p>
          <a:p>
            <a:pPr marL="45720" indent="0">
              <a:buNone/>
            </a:pPr>
            <a:endParaRPr lang="en-GB" dirty="0" smtClean="0"/>
          </a:p>
          <a:p>
            <a:pPr marL="4572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617" y="4030034"/>
            <a:ext cx="2846230" cy="19733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097" y="4162325"/>
            <a:ext cx="2498048" cy="179694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13" y="3902299"/>
            <a:ext cx="2655602" cy="20569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015" y="4030034"/>
            <a:ext cx="2694003" cy="18851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9837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85799"/>
            <a:ext cx="10714663" cy="5753637"/>
          </a:xfr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a:lstStyle/>
          <a:p>
            <a:pPr marL="45720" indent="0">
              <a:buNone/>
            </a:pPr>
            <a:endParaRPr lang="en-GB" b="1" dirty="0" smtClean="0">
              <a:solidFill>
                <a:srgbClr val="FF0000"/>
              </a:solidFill>
            </a:endParaRPr>
          </a:p>
          <a:p>
            <a:pPr marL="45720" indent="0">
              <a:buNone/>
            </a:pPr>
            <a:endParaRPr lang="en-GB" dirty="0" smtClean="0"/>
          </a:p>
          <a:p>
            <a:r>
              <a:rPr lang="en-GB" dirty="0" smtClean="0"/>
              <a:t>We acknowledge that we have failed to understand the nature of the authority that is being permitted by the constitution to the regions.</a:t>
            </a:r>
          </a:p>
          <a:p>
            <a:r>
              <a:rPr lang="en-GB" dirty="0"/>
              <a:t>W</a:t>
            </a:r>
            <a:r>
              <a:rPr lang="en-GB" dirty="0" smtClean="0"/>
              <a:t>e have failed to abide by the rules in deciding upon sending missionaries (probationer and professed who receive indult) to abroad.</a:t>
            </a:r>
          </a:p>
          <a:p>
            <a:r>
              <a:rPr lang="en-GB" dirty="0" smtClean="0"/>
              <a:t>We should have avoid requesting local ordinaries regarding the incardination of the professed members without the prior approval of the Director General and his councillors.</a:t>
            </a:r>
          </a:p>
          <a:p>
            <a:r>
              <a:rPr lang="en-GB" dirty="0" smtClean="0"/>
              <a:t>We accept that we are misinterpreted and misunderstood by some church hierarchies in India</a:t>
            </a:r>
          </a:p>
          <a:p>
            <a:pPr marL="45720" indent="0">
              <a:buNone/>
            </a:pPr>
            <a:endParaRPr lang="en-GB" dirty="0" smtClean="0"/>
          </a:p>
          <a:p>
            <a:pPr marL="45720" indent="0">
              <a:buNone/>
            </a:pPr>
            <a:endParaRPr lang="en-GB" dirty="0" smtClean="0"/>
          </a:p>
          <a:p>
            <a:pPr marL="45720" indent="0">
              <a:buNone/>
            </a:pPr>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426" y="850006"/>
            <a:ext cx="3029373" cy="8628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479" y="4340180"/>
            <a:ext cx="3709475" cy="20992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803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3" y="685799"/>
            <a:ext cx="10611632" cy="5676363"/>
          </a:xfrm>
        </p:spPr>
        <p:txBody>
          <a:bodyPr/>
          <a:lstStyle/>
          <a:p>
            <a:pPr marL="45720" indent="0">
              <a:buNone/>
            </a:pPr>
            <a:r>
              <a:rPr lang="en-GB" sz="2400" dirty="0" smtClean="0">
                <a:solidFill>
                  <a:srgbClr val="C00000"/>
                </a:solidFill>
              </a:rPr>
              <a:t>URGENT NEEDS OF REGION</a:t>
            </a:r>
          </a:p>
          <a:p>
            <a:r>
              <a:rPr lang="en-GB" dirty="0" smtClean="0"/>
              <a:t>Administration and Formation House</a:t>
            </a:r>
          </a:p>
          <a:p>
            <a:r>
              <a:rPr lang="en-GB" dirty="0" smtClean="0"/>
              <a:t>Vehicle for Transportation</a:t>
            </a:r>
          </a:p>
          <a:p>
            <a:r>
              <a:rPr lang="en-GB" dirty="0" smtClean="0"/>
              <a:t>We request the new Director General to visit our region at the earliest to rectify the irregularities in the administration.</a:t>
            </a:r>
          </a:p>
          <a:p>
            <a:endParaRPr lang="en-GB" dirty="0" smtClean="0"/>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808" y="3052293"/>
            <a:ext cx="6512707" cy="3072164"/>
          </a:xfrm>
          <a:prstGeom prst="ellipse">
            <a:avLst/>
          </a:prstGeom>
          <a:ln>
            <a:noFill/>
          </a:ln>
          <a:effectLst>
            <a:softEdge rad="112500"/>
          </a:effectLst>
        </p:spPr>
      </p:pic>
    </p:spTree>
    <p:extLst>
      <p:ext uri="{BB962C8B-B14F-4D97-AF65-F5344CB8AC3E}">
        <p14:creationId xmlns:p14="http://schemas.microsoft.com/office/powerpoint/2010/main" val="57248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534" y="360608"/>
            <a:ext cx="10997998" cy="5396248"/>
          </a:xfrm>
        </p:spPr>
        <p:txBody>
          <a:bodyPr>
            <a:noAutofit/>
          </a:bodyPr>
          <a:lstStyle/>
          <a:p>
            <a:endParaRPr lang="en-US" sz="2400" dirty="0" smtClean="0"/>
          </a:p>
          <a:p>
            <a:pPr marL="45720" indent="0">
              <a:buNone/>
            </a:pPr>
            <a:endParaRPr lang="en-US" sz="2400" dirty="0"/>
          </a:p>
          <a:p>
            <a:pPr marL="45720" indent="0">
              <a:buNone/>
            </a:pPr>
            <a:r>
              <a:rPr lang="en-US" sz="2400" dirty="0" smtClean="0">
                <a:solidFill>
                  <a:srgbClr val="C00000"/>
                </a:solidFill>
                <a:latin typeface="Algerian" panose="04020705040A02060702" pitchFamily="82" charset="0"/>
                <a:cs typeface="Times New Roman" panose="02020603050405020304" pitchFamily="18" charset="0"/>
              </a:rPr>
              <a:t>WE THE TAMIL NADU  REGION… </a:t>
            </a:r>
          </a:p>
          <a:p>
            <a:r>
              <a:rPr lang="en-US" sz="2600" dirty="0" smtClean="0">
                <a:solidFill>
                  <a:schemeClr val="accent1"/>
                </a:solidFill>
                <a:latin typeface="Gabriola" panose="04040605051002020D02" pitchFamily="82" charset="0"/>
                <a:cs typeface="Times New Roman" panose="02020603050405020304" pitchFamily="18" charset="0"/>
              </a:rPr>
              <a:t>Thank god for giving us 5-5-5 Spirituality through our Founder Rev. Fr. Louis Marie Parent</a:t>
            </a:r>
          </a:p>
          <a:p>
            <a:r>
              <a:rPr lang="en-US" sz="2600" dirty="0">
                <a:solidFill>
                  <a:srgbClr val="FF0000"/>
                </a:solidFill>
                <a:latin typeface="Gabriola" panose="04040605051002020D02" pitchFamily="82" charset="0"/>
                <a:cs typeface="Times New Roman" panose="02020603050405020304" pitchFamily="18" charset="0"/>
              </a:rPr>
              <a:t>E</a:t>
            </a:r>
            <a:r>
              <a:rPr lang="en-US" sz="2600" dirty="0" smtClean="0">
                <a:solidFill>
                  <a:srgbClr val="FF0000"/>
                </a:solidFill>
                <a:latin typeface="Gabriola" panose="04040605051002020D02" pitchFamily="82" charset="0"/>
                <a:cs typeface="Times New Roman" panose="02020603050405020304" pitchFamily="18" charset="0"/>
              </a:rPr>
              <a:t>xpress our gratitude to very rev. </a:t>
            </a:r>
            <a:r>
              <a:rPr lang="en-US" sz="2600" dirty="0" err="1" smtClean="0">
                <a:solidFill>
                  <a:srgbClr val="FF0000"/>
                </a:solidFill>
                <a:latin typeface="Gabriola" panose="04040605051002020D02" pitchFamily="82" charset="0"/>
                <a:cs typeface="Times New Roman" panose="02020603050405020304" pitchFamily="18" charset="0"/>
              </a:rPr>
              <a:t>fr.</a:t>
            </a:r>
            <a:r>
              <a:rPr lang="en-US" sz="2600" dirty="0" smtClean="0">
                <a:solidFill>
                  <a:srgbClr val="FF0000"/>
                </a:solidFill>
                <a:latin typeface="Gabriola" panose="04040605051002020D02" pitchFamily="82" charset="0"/>
                <a:cs typeface="Times New Roman" panose="02020603050405020304" pitchFamily="18" charset="0"/>
              </a:rPr>
              <a:t> </a:t>
            </a:r>
            <a:r>
              <a:rPr lang="en-US" sz="2600" dirty="0">
                <a:solidFill>
                  <a:srgbClr val="FF0000"/>
                </a:solidFill>
                <a:latin typeface="Gabriola" panose="04040605051002020D02" pitchFamily="82" charset="0"/>
                <a:cs typeface="Times New Roman" panose="02020603050405020304" pitchFamily="18" charset="0"/>
              </a:rPr>
              <a:t>J</a:t>
            </a:r>
            <a:r>
              <a:rPr lang="en-US" sz="2600" dirty="0" smtClean="0">
                <a:solidFill>
                  <a:srgbClr val="FF0000"/>
                </a:solidFill>
                <a:latin typeface="Gabriola" panose="04040605051002020D02" pitchFamily="82" charset="0"/>
                <a:cs typeface="Times New Roman" panose="02020603050405020304" pitchFamily="18" charset="0"/>
              </a:rPr>
              <a:t>ames </a:t>
            </a:r>
            <a:r>
              <a:rPr lang="en-US" sz="2600" dirty="0">
                <a:solidFill>
                  <a:srgbClr val="FF0000"/>
                </a:solidFill>
                <a:latin typeface="Gabriola" panose="04040605051002020D02" pitchFamily="82" charset="0"/>
                <a:cs typeface="Times New Roman" panose="02020603050405020304" pitchFamily="18" charset="0"/>
              </a:rPr>
              <a:t>D</a:t>
            </a:r>
            <a:r>
              <a:rPr lang="en-US" sz="2600" dirty="0" smtClean="0">
                <a:solidFill>
                  <a:srgbClr val="FF0000"/>
                </a:solidFill>
                <a:latin typeface="Gabriola" panose="04040605051002020D02" pitchFamily="82" charset="0"/>
                <a:cs typeface="Times New Roman" panose="02020603050405020304" pitchFamily="18" charset="0"/>
              </a:rPr>
              <a:t>unstan, director general and his council for all their </a:t>
            </a:r>
            <a:r>
              <a:rPr lang="en-US" sz="2600" dirty="0" err="1" smtClean="0">
                <a:solidFill>
                  <a:srgbClr val="FF0000"/>
                </a:solidFill>
                <a:latin typeface="Gabriola" panose="04040605051002020D02" pitchFamily="82" charset="0"/>
                <a:cs typeface="Times New Roman" panose="02020603050405020304" pitchFamily="18" charset="0"/>
              </a:rPr>
              <a:t>guidence</a:t>
            </a:r>
            <a:r>
              <a:rPr lang="en-US" sz="2600" dirty="0" smtClean="0">
                <a:solidFill>
                  <a:srgbClr val="FF0000"/>
                </a:solidFill>
                <a:latin typeface="Gabriola" panose="04040605051002020D02" pitchFamily="82" charset="0"/>
                <a:cs typeface="Times New Roman" panose="02020603050405020304" pitchFamily="18" charset="0"/>
              </a:rPr>
              <a:t> and assistants in leading us to walk in the foot steps of </a:t>
            </a:r>
            <a:r>
              <a:rPr lang="en-US" sz="2600" dirty="0" err="1" smtClean="0">
                <a:solidFill>
                  <a:srgbClr val="FF0000"/>
                </a:solidFill>
                <a:latin typeface="Gabriola" panose="04040605051002020D02" pitchFamily="82" charset="0"/>
                <a:cs typeface="Times New Roman" panose="02020603050405020304" pitchFamily="18" charset="0"/>
              </a:rPr>
              <a:t>jesus</a:t>
            </a:r>
            <a:r>
              <a:rPr lang="en-US" sz="2600" dirty="0" smtClean="0">
                <a:solidFill>
                  <a:srgbClr val="FF0000"/>
                </a:solidFill>
                <a:latin typeface="Gabriola" panose="04040605051002020D02" pitchFamily="82" charset="0"/>
                <a:cs typeface="Times New Roman" panose="02020603050405020304" pitchFamily="18" charset="0"/>
              </a:rPr>
              <a:t>.</a:t>
            </a:r>
          </a:p>
          <a:p>
            <a:r>
              <a:rPr lang="en-US" sz="2600" dirty="0" smtClean="0">
                <a:solidFill>
                  <a:srgbClr val="0070C0"/>
                </a:solidFill>
                <a:latin typeface="Gabriola" panose="04040605051002020D02" pitchFamily="82" charset="0"/>
                <a:cs typeface="Times New Roman" panose="02020603050405020304" pitchFamily="18" charset="0"/>
              </a:rPr>
              <a:t> Thank </a:t>
            </a:r>
            <a:r>
              <a:rPr lang="en-US" sz="2600" dirty="0" err="1">
                <a:solidFill>
                  <a:srgbClr val="0070C0"/>
                </a:solidFill>
                <a:latin typeface="Gabriola" panose="04040605051002020D02" pitchFamily="82" charset="0"/>
                <a:cs typeface="Times New Roman" panose="02020603050405020304" pitchFamily="18" charset="0"/>
              </a:rPr>
              <a:t>V</a:t>
            </a:r>
            <a:r>
              <a:rPr lang="en-US" sz="2600" dirty="0" err="1" smtClean="0">
                <a:solidFill>
                  <a:srgbClr val="0070C0"/>
                </a:solidFill>
                <a:latin typeface="Gabriola" panose="04040605051002020D02" pitchFamily="82" charset="0"/>
                <a:cs typeface="Times New Roman" panose="02020603050405020304" pitchFamily="18" charset="0"/>
              </a:rPr>
              <a:t>oluntas</a:t>
            </a:r>
            <a:r>
              <a:rPr lang="en-US" sz="2600" dirty="0" smtClean="0">
                <a:solidFill>
                  <a:srgbClr val="0070C0"/>
                </a:solidFill>
                <a:latin typeface="Gabriola" panose="04040605051002020D02" pitchFamily="82" charset="0"/>
                <a:cs typeface="Times New Roman" panose="02020603050405020304" pitchFamily="18" charset="0"/>
              </a:rPr>
              <a:t> </a:t>
            </a:r>
            <a:r>
              <a:rPr lang="en-US" sz="2600" dirty="0">
                <a:solidFill>
                  <a:srgbClr val="0070C0"/>
                </a:solidFill>
                <a:latin typeface="Gabriola" panose="04040605051002020D02" pitchFamily="82" charset="0"/>
                <a:cs typeface="Times New Roman" panose="02020603050405020304" pitchFamily="18" charset="0"/>
              </a:rPr>
              <a:t>D</a:t>
            </a:r>
            <a:r>
              <a:rPr lang="en-US" sz="2600" dirty="0" smtClean="0">
                <a:solidFill>
                  <a:srgbClr val="0070C0"/>
                </a:solidFill>
                <a:latin typeface="Gabriola" panose="04040605051002020D02" pitchFamily="82" charset="0"/>
                <a:cs typeface="Times New Roman" panose="02020603050405020304" pitchFamily="18" charset="0"/>
              </a:rPr>
              <a:t>ei brothers and sisters for your prayers and concerns to find us peace and brotherhood in Jesus Christ.</a:t>
            </a:r>
          </a:p>
          <a:p>
            <a:r>
              <a:rPr lang="en-US" sz="2600" dirty="0">
                <a:solidFill>
                  <a:schemeClr val="tx1"/>
                </a:solidFill>
                <a:latin typeface="Gabriola" panose="04040605051002020D02" pitchFamily="82" charset="0"/>
                <a:cs typeface="Times New Roman" panose="02020603050405020304" pitchFamily="18" charset="0"/>
              </a:rPr>
              <a:t>T</a:t>
            </a:r>
            <a:r>
              <a:rPr lang="en-US" sz="2600" dirty="0" smtClean="0">
                <a:solidFill>
                  <a:schemeClr val="tx1"/>
                </a:solidFill>
                <a:latin typeface="Gabriola" panose="04040605051002020D02" pitchFamily="82" charset="0"/>
                <a:cs typeface="Times New Roman" panose="02020603050405020304" pitchFamily="18" charset="0"/>
              </a:rPr>
              <a:t>hank father Joseph </a:t>
            </a:r>
            <a:r>
              <a:rPr lang="en-US" sz="2600" dirty="0" err="1">
                <a:solidFill>
                  <a:schemeClr val="tx1"/>
                </a:solidFill>
                <a:latin typeface="Gabriola" panose="04040605051002020D02" pitchFamily="82" charset="0"/>
                <a:cs typeface="Times New Roman" panose="02020603050405020304" pitchFamily="18" charset="0"/>
              </a:rPr>
              <a:t>S</a:t>
            </a:r>
            <a:r>
              <a:rPr lang="en-US" sz="2600" dirty="0" err="1" smtClean="0">
                <a:solidFill>
                  <a:schemeClr val="tx1"/>
                </a:solidFill>
                <a:latin typeface="Gabriola" panose="04040605051002020D02" pitchFamily="82" charset="0"/>
                <a:cs typeface="Times New Roman" panose="02020603050405020304" pitchFamily="18" charset="0"/>
              </a:rPr>
              <a:t>engol</a:t>
            </a:r>
            <a:r>
              <a:rPr lang="en-US" sz="2600" dirty="0" smtClean="0">
                <a:solidFill>
                  <a:schemeClr val="tx1"/>
                </a:solidFill>
                <a:latin typeface="Gabriola" panose="04040605051002020D02" pitchFamily="82" charset="0"/>
                <a:cs typeface="Times New Roman" panose="02020603050405020304" pitchFamily="18" charset="0"/>
              </a:rPr>
              <a:t> for making us to follow the model of Mother Mary to do the Father’s will. </a:t>
            </a:r>
          </a:p>
          <a:p>
            <a:r>
              <a:rPr lang="en-US" sz="2600" dirty="0">
                <a:solidFill>
                  <a:schemeClr val="accent1">
                    <a:lumMod val="50000"/>
                  </a:schemeClr>
                </a:solidFill>
                <a:latin typeface="Gabriola" panose="04040605051002020D02" pitchFamily="82" charset="0"/>
                <a:cs typeface="Times New Roman" panose="02020603050405020304" pitchFamily="18" charset="0"/>
              </a:rPr>
              <a:t>T</a:t>
            </a:r>
            <a:r>
              <a:rPr lang="en-US" sz="2600" dirty="0" smtClean="0">
                <a:solidFill>
                  <a:schemeClr val="accent1">
                    <a:lumMod val="50000"/>
                  </a:schemeClr>
                </a:solidFill>
                <a:latin typeface="Gabriola" panose="04040605051002020D02" pitchFamily="82" charset="0"/>
                <a:cs typeface="Times New Roman" panose="02020603050405020304" pitchFamily="18" charset="0"/>
              </a:rPr>
              <a:t>hank the spiritual supporters, benefactors and well wishers for realizing us the act of charity.  </a:t>
            </a:r>
            <a:endParaRPr lang="en-US" sz="2600" dirty="0">
              <a:solidFill>
                <a:schemeClr val="accent1">
                  <a:lumMod val="50000"/>
                </a:schemeClr>
              </a:solidFill>
              <a:latin typeface="Gabriola" panose="04040605051002020D02" pitchFamily="82"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1380" y="-120421"/>
            <a:ext cx="5653826" cy="1200318"/>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380" y="5756856"/>
            <a:ext cx="2791215" cy="78115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361" y="5756855"/>
            <a:ext cx="2295845" cy="781159"/>
          </a:xfrm>
          <a:prstGeom prst="rect">
            <a:avLst/>
          </a:prstGeom>
        </p:spPr>
      </p:pic>
    </p:spTree>
    <p:extLst>
      <p:ext uri="{BB962C8B-B14F-4D97-AF65-F5344CB8AC3E}">
        <p14:creationId xmlns:p14="http://schemas.microsoft.com/office/powerpoint/2010/main" val="92495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REGIONAL DRIVING FORCE</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Fr</a:t>
            </a:r>
            <a:r>
              <a:rPr lang="en-US" dirty="0"/>
              <a:t>. Joseph </a:t>
            </a:r>
            <a:r>
              <a:rPr lang="en-US" dirty="0" err="1"/>
              <a:t>Sengole</a:t>
            </a:r>
            <a:r>
              <a:rPr lang="en-US" dirty="0"/>
              <a:t>, Regional Director </a:t>
            </a:r>
            <a:endParaRPr lang="en-GB" dirty="0"/>
          </a:p>
          <a:p>
            <a:r>
              <a:rPr lang="en-US" dirty="0"/>
              <a:t>Fr. John </a:t>
            </a:r>
            <a:r>
              <a:rPr lang="en-US" dirty="0" err="1"/>
              <a:t>Churchil</a:t>
            </a:r>
            <a:r>
              <a:rPr lang="en-US" dirty="0"/>
              <a:t> Bas, Assistant Regional Director, </a:t>
            </a:r>
            <a:endParaRPr lang="en-GB" dirty="0"/>
          </a:p>
          <a:p>
            <a:r>
              <a:rPr lang="en-US" dirty="0"/>
              <a:t>Fr. </a:t>
            </a:r>
            <a:r>
              <a:rPr lang="en-US" dirty="0" err="1"/>
              <a:t>Joans</a:t>
            </a:r>
            <a:r>
              <a:rPr lang="en-US" dirty="0"/>
              <a:t> Cletus, Council Member </a:t>
            </a:r>
            <a:endParaRPr lang="en-GB" dirty="0"/>
          </a:p>
          <a:p>
            <a:r>
              <a:rPr lang="en-US" dirty="0"/>
              <a:t>Mr. Rex </a:t>
            </a:r>
            <a:r>
              <a:rPr lang="en-US" dirty="0" err="1"/>
              <a:t>Lourduraj</a:t>
            </a:r>
            <a:r>
              <a:rPr lang="en-US" dirty="0"/>
              <a:t> and Mrs. Maria </a:t>
            </a:r>
            <a:r>
              <a:rPr lang="en-US" dirty="0" err="1"/>
              <a:t>Purna</a:t>
            </a:r>
            <a:r>
              <a:rPr lang="en-US" dirty="0"/>
              <a:t> </a:t>
            </a:r>
            <a:r>
              <a:rPr lang="en-US" dirty="0" err="1"/>
              <a:t>Jeya</a:t>
            </a:r>
            <a:r>
              <a:rPr lang="en-US" dirty="0"/>
              <a:t>, Committed Council Members</a:t>
            </a:r>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567" y="3890733"/>
            <a:ext cx="2150554" cy="1492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808" y="3890732"/>
            <a:ext cx="1996225" cy="1492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670" y="3890732"/>
            <a:ext cx="2369713" cy="14926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020" y="3890732"/>
            <a:ext cx="2010610" cy="1466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786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39151" y="379827"/>
            <a:ext cx="11535507" cy="6175717"/>
          </a:xfrm>
        </p:spPr>
        <p:style>
          <a:lnRef idx="2">
            <a:schemeClr val="accent5">
              <a:shade val="50000"/>
            </a:schemeClr>
          </a:lnRef>
          <a:fillRef idx="1">
            <a:schemeClr val="accent5"/>
          </a:fillRef>
          <a:effectRef idx="0">
            <a:schemeClr val="accent5"/>
          </a:effectRef>
          <a:fontRef idx="minor">
            <a:schemeClr val="lt1"/>
          </a:fontRef>
        </p:style>
        <p:txBody>
          <a:bodyPr/>
          <a:lstStyle/>
          <a:p>
            <a:pPr lvl="0"/>
            <a:r>
              <a:rPr lang="en-US" sz="4000" b="1" dirty="0" smtClean="0">
                <a:solidFill>
                  <a:srgbClr val="C00000"/>
                </a:solidFill>
              </a:rPr>
              <a:t>BEGINNING</a:t>
            </a:r>
          </a:p>
          <a:p>
            <a:pPr lvl="0"/>
            <a:endParaRPr lang="en-GB" dirty="0"/>
          </a:p>
          <a:p>
            <a:pPr marL="285750" indent="-285750">
              <a:buFont typeface="Arial" panose="020B0604020202020204" pitchFamily="34" charset="0"/>
              <a:buChar char="•"/>
            </a:pPr>
            <a:r>
              <a:rPr lang="en-US" sz="2000" dirty="0"/>
              <a:t>6 Stability Priests Members</a:t>
            </a:r>
            <a:endParaRPr lang="en-GB" sz="2000" dirty="0"/>
          </a:p>
          <a:p>
            <a:pPr marL="285750" indent="-285750">
              <a:buFont typeface="Arial" panose="020B0604020202020204" pitchFamily="34" charset="0"/>
              <a:buChar char="•"/>
            </a:pPr>
            <a:r>
              <a:rPr lang="en-US" sz="2000" dirty="0"/>
              <a:t>4 Professed Major Seminarians</a:t>
            </a:r>
            <a:endParaRPr lang="en-GB" sz="2000" dirty="0"/>
          </a:p>
          <a:p>
            <a:pPr marL="285750" indent="-285750">
              <a:buFont typeface="Arial" panose="020B0604020202020204" pitchFamily="34" charset="0"/>
              <a:buChar char="•"/>
            </a:pPr>
            <a:r>
              <a:rPr lang="en-US" sz="2000" dirty="0"/>
              <a:t>30 Stability and Professed Committed Members </a:t>
            </a:r>
            <a:endParaRPr lang="en-GB" sz="2000" dirty="0"/>
          </a:p>
          <a:p>
            <a:pPr marL="285750" indent="-285750">
              <a:buFont typeface="Arial" panose="020B0604020202020204" pitchFamily="34" charset="0"/>
              <a:buChar char="•"/>
            </a:pPr>
            <a:r>
              <a:rPr lang="en-US" sz="2000" dirty="0"/>
              <a:t>4 Teams: Madurai, </a:t>
            </a:r>
            <a:r>
              <a:rPr lang="en-US" sz="2000" dirty="0" err="1"/>
              <a:t>Rameswaram</a:t>
            </a:r>
            <a:r>
              <a:rPr lang="en-US" sz="2000" dirty="0"/>
              <a:t>, </a:t>
            </a:r>
            <a:r>
              <a:rPr lang="en-US" sz="2000" dirty="0" err="1"/>
              <a:t>Chengulpet</a:t>
            </a:r>
            <a:r>
              <a:rPr lang="en-US" sz="2000" dirty="0"/>
              <a:t> – </a:t>
            </a:r>
            <a:r>
              <a:rPr lang="en-US" sz="2000" dirty="0" err="1"/>
              <a:t>Valarpuram</a:t>
            </a:r>
            <a:r>
              <a:rPr lang="en-US" sz="2000" dirty="0"/>
              <a:t> and Chennai- </a:t>
            </a:r>
            <a:r>
              <a:rPr lang="en-US" sz="2000" dirty="0" err="1"/>
              <a:t>Alandhur</a:t>
            </a:r>
            <a:endParaRPr lang="en-GB" sz="2000" dirty="0"/>
          </a:p>
          <a:p>
            <a:pPr marL="285750" indent="-285750">
              <a:buFont typeface="Arial" panose="020B0604020202020204" pitchFamily="34" charset="0"/>
              <a:buChar char="•"/>
            </a:pPr>
            <a:r>
              <a:rPr lang="en-US" sz="2000" dirty="0"/>
              <a:t>2 Sectors: Madurai and Chennai.</a:t>
            </a:r>
            <a:endParaRPr lang="en-GB" sz="2000" dirty="0"/>
          </a:p>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6" y="4220308"/>
            <a:ext cx="9983076" cy="2222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778" y="1469222"/>
            <a:ext cx="6245027" cy="5183746"/>
          </a:xfrm>
          <a:prstGeom prst="rect">
            <a:avLst/>
          </a:prstGeom>
        </p:spPr>
      </p:pic>
      <p:sp>
        <p:nvSpPr>
          <p:cNvPr id="2" name="Title 1"/>
          <p:cNvSpPr>
            <a:spLocks noGrp="1"/>
          </p:cNvSpPr>
          <p:nvPr>
            <p:ph type="title"/>
          </p:nvPr>
        </p:nvSpPr>
        <p:spPr/>
        <p:txBody>
          <a:bodyPr/>
          <a:lstStyle/>
          <a:p>
            <a:r>
              <a:rPr lang="en-US" dirty="0" smtClean="0"/>
              <a:t>FR. PARENT ILLAM</a:t>
            </a:r>
            <a:endParaRPr lang="en-US" dirty="0"/>
          </a:p>
        </p:txBody>
      </p:sp>
      <p:sp>
        <p:nvSpPr>
          <p:cNvPr id="4" name="Content Placeholder 3"/>
          <p:cNvSpPr>
            <a:spLocks noGrp="1"/>
          </p:cNvSpPr>
          <p:nvPr>
            <p:ph sz="half" idx="1"/>
          </p:nvPr>
        </p:nvSpPr>
        <p:spPr>
          <a:xfrm>
            <a:off x="1341119" y="1572768"/>
            <a:ext cx="9772357" cy="4142232"/>
          </a:xfrm>
        </p:spPr>
        <p:txBody>
          <a:bodyPr>
            <a:normAutofit/>
          </a:bodyPr>
          <a:lstStyle/>
          <a:p>
            <a:r>
              <a:rPr lang="en-US" sz="1600" b="1" dirty="0" smtClean="0">
                <a:solidFill>
                  <a:srgbClr val="FF0000"/>
                </a:solidFill>
              </a:rPr>
              <a:t>Mr</a:t>
            </a:r>
            <a:r>
              <a:rPr lang="en-US" sz="1600" b="1" dirty="0">
                <a:solidFill>
                  <a:srgbClr val="FF0000"/>
                </a:solidFill>
              </a:rPr>
              <a:t>. </a:t>
            </a:r>
            <a:r>
              <a:rPr lang="en-US" sz="1600" b="1" dirty="0" err="1">
                <a:solidFill>
                  <a:srgbClr val="FF0000"/>
                </a:solidFill>
              </a:rPr>
              <a:t>Sanjeeviraj</a:t>
            </a:r>
            <a:r>
              <a:rPr lang="en-US" sz="1600" b="1" dirty="0">
                <a:solidFill>
                  <a:srgbClr val="FF0000"/>
                </a:solidFill>
              </a:rPr>
              <a:t> and Mrs. Mary, the God parents of Fr. John </a:t>
            </a:r>
            <a:r>
              <a:rPr lang="en-US" sz="1600" b="1" dirty="0" err="1">
                <a:solidFill>
                  <a:srgbClr val="FF0000"/>
                </a:solidFill>
              </a:rPr>
              <a:t>Churchil</a:t>
            </a:r>
            <a:r>
              <a:rPr lang="en-US" sz="1600" b="1" dirty="0">
                <a:solidFill>
                  <a:srgbClr val="FF0000"/>
                </a:solidFill>
              </a:rPr>
              <a:t> Bas for permitting us to use the piece of land and available construction in it for the formation house until we construct our own house. </a:t>
            </a:r>
            <a:endParaRPr lang="en-GB" sz="1600" b="1" dirty="0">
              <a:solidFill>
                <a:srgbClr val="FF0000"/>
              </a:solidFill>
            </a:endParaRPr>
          </a:p>
          <a:p>
            <a:pPr lvl="3"/>
            <a:r>
              <a:rPr lang="en-US" sz="1600" b="1" dirty="0">
                <a:solidFill>
                  <a:srgbClr val="FF0000"/>
                </a:solidFill>
              </a:rPr>
              <a:t>Fr. Joseph </a:t>
            </a:r>
            <a:r>
              <a:rPr lang="en-US" sz="1600" b="1" dirty="0" err="1">
                <a:solidFill>
                  <a:srgbClr val="FF0000"/>
                </a:solidFill>
              </a:rPr>
              <a:t>Sengole</a:t>
            </a:r>
            <a:r>
              <a:rPr lang="en-US" sz="1600" b="1" dirty="0">
                <a:solidFill>
                  <a:srgbClr val="FF0000"/>
                </a:solidFill>
              </a:rPr>
              <a:t> and Fr. </a:t>
            </a:r>
            <a:r>
              <a:rPr lang="en-US" sz="1600" b="1" dirty="0" err="1">
                <a:solidFill>
                  <a:srgbClr val="FF0000"/>
                </a:solidFill>
              </a:rPr>
              <a:t>Joans</a:t>
            </a:r>
            <a:r>
              <a:rPr lang="en-US" sz="1600" b="1" dirty="0">
                <a:solidFill>
                  <a:srgbClr val="FF0000"/>
                </a:solidFill>
              </a:rPr>
              <a:t> Cletus had borrowed INR 17 lakhs to renovate the existing structure </a:t>
            </a:r>
            <a:r>
              <a:rPr lang="en-US" b="1" dirty="0" smtClean="0">
                <a:solidFill>
                  <a:srgbClr val="FF0000"/>
                </a:solidFill>
              </a:rPr>
              <a:t>		</a:t>
            </a:r>
          </a:p>
          <a:p>
            <a:pPr marL="2526030" lvl="8" indent="-285750">
              <a:buFont typeface="Arial" panose="020B0604020202020204" pitchFamily="34" charset="0"/>
              <a:buChar char="•"/>
            </a:pPr>
            <a:r>
              <a:rPr lang="en-US" sz="1600" b="1" dirty="0" smtClean="0">
                <a:solidFill>
                  <a:srgbClr val="FF0000"/>
                </a:solidFill>
              </a:rPr>
              <a:t>July </a:t>
            </a:r>
            <a:r>
              <a:rPr lang="en-US" sz="1600" b="1" dirty="0">
                <a:solidFill>
                  <a:srgbClr val="FF0000"/>
                </a:solidFill>
              </a:rPr>
              <a:t>15, 2017 blessed and inaugurated by Most. Rev. Dr. Antony </a:t>
            </a:r>
            <a:r>
              <a:rPr lang="en-US" sz="1600" b="1" dirty="0" smtClean="0">
                <a:solidFill>
                  <a:srgbClr val="FF0000"/>
                </a:solidFill>
              </a:rPr>
              <a:t>		</a:t>
            </a:r>
            <a:r>
              <a:rPr lang="en-US" sz="1600" b="1" dirty="0" err="1" smtClean="0">
                <a:solidFill>
                  <a:srgbClr val="FF0000"/>
                </a:solidFill>
              </a:rPr>
              <a:t>Pappusamy</a:t>
            </a:r>
            <a:r>
              <a:rPr lang="en-US" sz="1600" b="1" dirty="0">
                <a:solidFill>
                  <a:srgbClr val="FF0000"/>
                </a:solidFill>
              </a:rPr>
              <a:t>, Archdiocese of Madurai @ Tamil Nadu.</a:t>
            </a:r>
            <a:endParaRPr lang="en-GB" sz="1600" b="1" dirty="0">
              <a:solidFill>
                <a:srgbClr val="FF0000"/>
              </a:solidFill>
            </a:endParaRPr>
          </a:p>
          <a:p>
            <a:endParaRPr lang="en-GB" sz="1600" dirty="0"/>
          </a:p>
        </p:txBody>
      </p:sp>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MEMBERS</a:t>
            </a:r>
            <a:endParaRPr lang="en-US" dirty="0">
              <a:solidFill>
                <a:schemeClr val="accent6">
                  <a:lumMod val="50000"/>
                </a:schemeClr>
              </a:solidFill>
            </a:endParaRPr>
          </a:p>
        </p:txBody>
      </p:sp>
      <p:graphicFrame>
        <p:nvGraphicFramePr>
          <p:cNvPr id="7" name="Content Placeholder 6" descr="Interconnected Rings diagram showing three groups in overlapping circles"/>
          <p:cNvGraphicFramePr>
            <a:graphicFrameLocks noGrp="1"/>
          </p:cNvGraphicFramePr>
          <p:nvPr>
            <p:ph sz="half" idx="2"/>
            <p:extLst>
              <p:ext uri="{D42A27DB-BD31-4B8C-83A1-F6EECF244321}">
                <p14:modId xmlns:p14="http://schemas.microsoft.com/office/powerpoint/2010/main" val="136183786"/>
              </p:ext>
            </p:extLst>
          </p:nvPr>
        </p:nvGraphicFramePr>
        <p:xfrm>
          <a:off x="6304321" y="1573213"/>
          <a:ext cx="4572000" cy="414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1"/>
          </p:nvPr>
        </p:nvSpPr>
        <p:spPr>
          <a:xfrm>
            <a:off x="1341120" y="1572768"/>
            <a:ext cx="4572000" cy="3115142"/>
          </a:xfrm>
          <a:ln w="5715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a:t>The Tamil Nadu Region is open to welcome the candidates who aspire to live the 5.5.5 Spirituality in creating Peace and Brotherhood in Jesus Christ following the model of Mother Mary.</a:t>
            </a:r>
            <a:endParaRPr lang="en-GB" dirty="0"/>
          </a:p>
          <a:p>
            <a:r>
              <a:rPr lang="en-US" dirty="0"/>
              <a:t>27 Professed Priest Members, 26 Professed Major Seminarian and 47 Committed Members</a:t>
            </a:r>
            <a:endParaRPr lang="en-GB" dirty="0"/>
          </a:p>
          <a:p>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0913" y="2996419"/>
            <a:ext cx="788837" cy="788837"/>
          </a:xfrm>
          <a:prstGeom prst="ellipse">
            <a:avLst/>
          </a:prstGeom>
          <a:ln>
            <a:noFill/>
          </a:ln>
          <a:effectLst>
            <a:softEdge rad="112500"/>
          </a:effectLst>
        </p:spPr>
      </p:pic>
    </p:spTree>
    <p:extLst>
      <p:ext uri="{BB962C8B-B14F-4D97-AF65-F5344CB8AC3E}">
        <p14:creationId xmlns:p14="http://schemas.microsoft.com/office/powerpoint/2010/main" val="14410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12459" y="831166"/>
            <a:ext cx="9601200" cy="434926"/>
          </a:xfrm>
        </p:spPr>
        <p:txBody>
          <a:bodyPr>
            <a:normAutofit/>
          </a:bodyPr>
          <a:lstStyle/>
          <a:p>
            <a:pPr algn="l"/>
            <a:r>
              <a:rPr lang="en-US" b="1" dirty="0" smtClean="0">
                <a:solidFill>
                  <a:srgbClr val="FF0000"/>
                </a:solidFill>
              </a:rPr>
              <a:t>PRIEST MEMBERS</a:t>
            </a:r>
            <a:endParaRPr lang="en-US"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57730631"/>
              </p:ext>
            </p:extLst>
          </p:nvPr>
        </p:nvGraphicFramePr>
        <p:xfrm>
          <a:off x="1012459" y="1402667"/>
          <a:ext cx="4894070" cy="1430686"/>
        </p:xfrm>
        <a:graphic>
          <a:graphicData uri="http://schemas.openxmlformats.org/drawingml/2006/table">
            <a:tbl>
              <a:tblPr bandRow="1">
                <a:tableStyleId>{5DA37D80-6434-44D0-A028-1B22A696006F}</a:tableStyleId>
              </a:tblPr>
              <a:tblGrid>
                <a:gridCol w="669649"/>
                <a:gridCol w="804296"/>
                <a:gridCol w="1704940"/>
                <a:gridCol w="913211"/>
                <a:gridCol w="801974"/>
              </a:tblGrid>
              <a:tr h="851259">
                <a:tc>
                  <a:txBody>
                    <a:bodyPr/>
                    <a:lstStyle/>
                    <a:p>
                      <a:pPr algn="ctr">
                        <a:lnSpc>
                          <a:spcPct val="115000"/>
                        </a:lnSpc>
                        <a:spcBef>
                          <a:spcPts val="300"/>
                        </a:spcBef>
                        <a:spcAft>
                          <a:spcPts val="300"/>
                        </a:spcAft>
                      </a:pPr>
                      <a:r>
                        <a:rPr lang="en-US" sz="1200" dirty="0">
                          <a:effectLst/>
                        </a:rPr>
                        <a:t>Stability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Professed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dirty="0">
                          <a:effectLst/>
                        </a:rPr>
                        <a:t>Incardination in Diocese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Observation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9427">
                <a:tc>
                  <a:txBody>
                    <a:bodyPr/>
                    <a:lstStyle/>
                    <a:p>
                      <a:pPr algn="ctr">
                        <a:lnSpc>
                          <a:spcPct val="115000"/>
                        </a:lnSpc>
                        <a:spcBef>
                          <a:spcPts val="300"/>
                        </a:spcBef>
                        <a:spcAft>
                          <a:spcPts val="300"/>
                        </a:spcAft>
                      </a:pPr>
                      <a:r>
                        <a:rPr lang="en-US" sz="12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dirty="0">
                          <a:effectLst/>
                        </a:rPr>
                        <a:t>27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63935384"/>
              </p:ext>
            </p:extLst>
          </p:nvPr>
        </p:nvGraphicFramePr>
        <p:xfrm>
          <a:off x="6370068" y="1365160"/>
          <a:ext cx="4989097" cy="2254944"/>
        </p:xfrm>
        <a:graphic>
          <a:graphicData uri="http://schemas.openxmlformats.org/drawingml/2006/table">
            <a:tbl>
              <a:tblPr bandRow="1">
                <a:tableStyleId>{5DA37D80-6434-44D0-A028-1B22A696006F}</a:tableStyleId>
              </a:tblPr>
              <a:tblGrid>
                <a:gridCol w="768309"/>
                <a:gridCol w="922665"/>
                <a:gridCol w="922665"/>
                <a:gridCol w="922665"/>
                <a:gridCol w="922665"/>
                <a:gridCol w="530128"/>
              </a:tblGrid>
              <a:tr h="477688">
                <a:tc>
                  <a:txBody>
                    <a:bodyPr/>
                    <a:lstStyle/>
                    <a:p>
                      <a:pPr algn="ctr">
                        <a:lnSpc>
                          <a:spcPct val="115000"/>
                        </a:lnSpc>
                        <a:spcBef>
                          <a:spcPts val="300"/>
                        </a:spcBef>
                        <a:spcAft>
                          <a:spcPts val="300"/>
                        </a:spcAft>
                      </a:pPr>
                      <a:r>
                        <a:rPr lang="en-US" sz="1200" dirty="0">
                          <a:effectLst/>
                        </a:rPr>
                        <a:t>Course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First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Second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Third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Fourth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388">
                <a:tc>
                  <a:txBody>
                    <a:bodyPr/>
                    <a:lstStyle/>
                    <a:p>
                      <a:pPr algn="ctr">
                        <a:lnSpc>
                          <a:spcPct val="115000"/>
                        </a:lnSpc>
                        <a:spcBef>
                          <a:spcPts val="300"/>
                        </a:spcBef>
                        <a:spcAft>
                          <a:spcPts val="300"/>
                        </a:spcAft>
                      </a:pPr>
                      <a:r>
                        <a:rPr lang="en-US" sz="1200">
                          <a:effectLst/>
                        </a:rPr>
                        <a:t>Theology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9704">
                <a:tc>
                  <a:txBody>
                    <a:bodyPr/>
                    <a:lstStyle/>
                    <a:p>
                      <a:pPr algn="ctr">
                        <a:lnSpc>
                          <a:spcPct val="115000"/>
                        </a:lnSpc>
                        <a:spcBef>
                          <a:spcPts val="300"/>
                        </a:spcBef>
                        <a:spcAft>
                          <a:spcPts val="300"/>
                        </a:spcAft>
                      </a:pPr>
                      <a:r>
                        <a:rPr lang="en-US" sz="1200">
                          <a:effectLst/>
                        </a:rPr>
                        <a:t>Philosophy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388">
                <a:tc>
                  <a:txBody>
                    <a:bodyPr/>
                    <a:lstStyle/>
                    <a:p>
                      <a:pPr algn="ctr">
                        <a:lnSpc>
                          <a:spcPct val="115000"/>
                        </a:lnSpc>
                        <a:spcBef>
                          <a:spcPts val="300"/>
                        </a:spcBef>
                        <a:spcAft>
                          <a:spcPts val="300"/>
                        </a:spcAft>
                      </a:pPr>
                      <a:r>
                        <a:rPr lang="en-US" sz="1200">
                          <a:effectLst/>
                        </a:rPr>
                        <a:t>Regent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388">
                <a:tc>
                  <a:txBody>
                    <a:bodyPr/>
                    <a:lstStyle/>
                    <a:p>
                      <a:pPr algn="ctr">
                        <a:lnSpc>
                          <a:spcPct val="115000"/>
                        </a:lnSpc>
                        <a:spcBef>
                          <a:spcPts val="300"/>
                        </a:spcBef>
                        <a:spcAft>
                          <a:spcPts val="300"/>
                        </a:spcAft>
                      </a:pPr>
                      <a:r>
                        <a:rPr lang="en-US" sz="1200">
                          <a:effectLst/>
                        </a:rPr>
                        <a:t>Deacon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388">
                <a:tc>
                  <a:txBody>
                    <a:bodyPr/>
                    <a:lstStyle/>
                    <a:p>
                      <a:pPr algn="ctr">
                        <a:lnSpc>
                          <a:spcPct val="115000"/>
                        </a:lnSpc>
                        <a:spcBef>
                          <a:spcPts val="300"/>
                        </a:spcBef>
                        <a:spcAft>
                          <a:spcPts val="300"/>
                        </a:spcAft>
                      </a:pPr>
                      <a:r>
                        <a:rPr lang="en-US" sz="1200" dirty="0">
                          <a:effectLst/>
                        </a:rPr>
                        <a:t>Total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dirty="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3" name="TextBox 12"/>
          <p:cNvSpPr txBox="1"/>
          <p:nvPr/>
        </p:nvSpPr>
        <p:spPr>
          <a:xfrm>
            <a:off x="1012459" y="3618963"/>
            <a:ext cx="6457287" cy="369332"/>
          </a:xfrm>
          <a:prstGeom prst="rect">
            <a:avLst/>
          </a:prstGeom>
          <a:noFill/>
        </p:spPr>
        <p:txBody>
          <a:bodyPr wrap="square" rtlCol="0">
            <a:spAutoFit/>
          </a:bodyPr>
          <a:lstStyle/>
          <a:p>
            <a:r>
              <a:rPr lang="en-GB" b="1" dirty="0" smtClean="0">
                <a:solidFill>
                  <a:srgbClr val="002060"/>
                </a:solidFill>
              </a:rPr>
              <a:t>COMMITTED MEMBERS</a:t>
            </a:r>
            <a:endParaRPr lang="en-GB"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4250300775"/>
              </p:ext>
            </p:extLst>
          </p:nvPr>
        </p:nvGraphicFramePr>
        <p:xfrm>
          <a:off x="1700011" y="4146998"/>
          <a:ext cx="8641723" cy="2524258"/>
        </p:xfrm>
        <a:graphic>
          <a:graphicData uri="http://schemas.openxmlformats.org/drawingml/2006/table">
            <a:tbl>
              <a:tblPr bandRow="1">
                <a:tableStyleId>{5DA37D80-6434-44D0-A028-1B22A696006F}</a:tableStyleId>
              </a:tblPr>
              <a:tblGrid>
                <a:gridCol w="679904"/>
                <a:gridCol w="2335245"/>
                <a:gridCol w="1006221"/>
                <a:gridCol w="1275369"/>
                <a:gridCol w="1189171"/>
                <a:gridCol w="1201485"/>
                <a:gridCol w="954328"/>
              </a:tblGrid>
              <a:tr h="1286905">
                <a:tc>
                  <a:txBody>
                    <a:bodyPr/>
                    <a:lstStyle/>
                    <a:p>
                      <a:pPr algn="ctr">
                        <a:lnSpc>
                          <a:spcPct val="115000"/>
                        </a:lnSpc>
                        <a:spcBef>
                          <a:spcPts val="300"/>
                        </a:spcBef>
                        <a:spcAft>
                          <a:spcPts val="300"/>
                        </a:spcAft>
                      </a:pPr>
                      <a:r>
                        <a:rPr lang="en-US" sz="1200">
                          <a:effectLst/>
                        </a:rPr>
                        <a:t>Sl 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Team 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Stability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Committed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Probation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Aspirancy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290">
                <a:tc>
                  <a:txBody>
                    <a:bodyPr/>
                    <a:lstStyle/>
                    <a:p>
                      <a:pPr algn="ctr">
                        <a:lnSpc>
                          <a:spcPct val="115000"/>
                        </a:lnSpc>
                        <a:spcBef>
                          <a:spcPts val="300"/>
                        </a:spcBef>
                        <a:spcAft>
                          <a:spcPts val="300"/>
                        </a:spcAft>
                      </a:pPr>
                      <a:r>
                        <a:rPr lang="en-US"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n-US" sz="1200">
                          <a:effectLst/>
                        </a:rPr>
                        <a:t>Rameswaram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4193">
                <a:tc>
                  <a:txBody>
                    <a:bodyPr/>
                    <a:lstStyle/>
                    <a:p>
                      <a:pPr algn="ctr">
                        <a:lnSpc>
                          <a:spcPct val="115000"/>
                        </a:lnSpc>
                        <a:spcBef>
                          <a:spcPts val="300"/>
                        </a:spcBef>
                        <a:spcAft>
                          <a:spcPts val="300"/>
                        </a:spcAft>
                      </a:pPr>
                      <a:r>
                        <a:rPr lang="en-US"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n-US" sz="1200">
                          <a:effectLst/>
                        </a:rPr>
                        <a:t>Chengalpet - Valarpuram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290">
                <a:tc>
                  <a:txBody>
                    <a:bodyPr/>
                    <a:lstStyle/>
                    <a:p>
                      <a:pPr algn="ctr">
                        <a:lnSpc>
                          <a:spcPct val="115000"/>
                        </a:lnSpc>
                        <a:spcBef>
                          <a:spcPts val="300"/>
                        </a:spcBef>
                        <a:spcAft>
                          <a:spcPts val="300"/>
                        </a:spcAft>
                      </a:pPr>
                      <a:r>
                        <a:rPr lang="en-US"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n-US" sz="1200">
                          <a:effectLst/>
                        </a:rPr>
                        <a:t>Chennai-Alandhr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290">
                <a:tc>
                  <a:txBody>
                    <a:bodyPr/>
                    <a:lstStyle/>
                    <a:p>
                      <a:pPr algn="ctr">
                        <a:lnSpc>
                          <a:spcPct val="115000"/>
                        </a:lnSpc>
                        <a:spcBef>
                          <a:spcPts val="300"/>
                        </a:spcBef>
                        <a:spcAft>
                          <a:spcPts val="300"/>
                        </a:spcAft>
                      </a:pPr>
                      <a:r>
                        <a:rPr lang="en-US" sz="12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300"/>
                        </a:spcBef>
                        <a:spcAft>
                          <a:spcPts val="300"/>
                        </a:spcAft>
                      </a:pPr>
                      <a:r>
                        <a:rPr lang="en-US" sz="1200">
                          <a:effectLst/>
                        </a:rPr>
                        <a:t>Chennai-Porur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8290">
                <a:tc gridSpan="2">
                  <a:txBody>
                    <a:bodyPr/>
                    <a:lstStyle/>
                    <a:p>
                      <a:pPr algn="ctr">
                        <a:lnSpc>
                          <a:spcPct val="115000"/>
                        </a:lnSpc>
                        <a:spcBef>
                          <a:spcPts val="300"/>
                        </a:spcBef>
                        <a:spcAft>
                          <a:spcPts val="300"/>
                        </a:spcAft>
                      </a:pPr>
                      <a:r>
                        <a:rPr lang="en-US" sz="12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a:txBody>
                    <a:bodyPr/>
                    <a:lstStyle/>
                    <a:p>
                      <a:pPr algn="ctr">
                        <a:lnSpc>
                          <a:spcPct val="115000"/>
                        </a:lnSpc>
                        <a:spcBef>
                          <a:spcPts val="300"/>
                        </a:spcBef>
                        <a:spcAft>
                          <a:spcPts val="300"/>
                        </a:spcAft>
                      </a:pPr>
                      <a:r>
                        <a:rPr lang="en-US" sz="12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1200" dirty="0">
                          <a:effectLst/>
                        </a:rPr>
                        <a:t>47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5" name="TextBox 14"/>
          <p:cNvSpPr txBox="1"/>
          <p:nvPr/>
        </p:nvSpPr>
        <p:spPr>
          <a:xfrm>
            <a:off x="6272012" y="831166"/>
            <a:ext cx="4919729" cy="369332"/>
          </a:xfrm>
          <a:prstGeom prst="rect">
            <a:avLst/>
          </a:prstGeom>
          <a:noFill/>
        </p:spPr>
        <p:txBody>
          <a:bodyPr wrap="square" rtlCol="0">
            <a:spAutoFit/>
          </a:bodyPr>
          <a:lstStyle/>
          <a:p>
            <a:r>
              <a:rPr lang="en-GB" b="1" dirty="0" smtClean="0">
                <a:solidFill>
                  <a:srgbClr val="7030A0"/>
                </a:solidFill>
              </a:rPr>
              <a:t>PROFESSED MEMBERS</a:t>
            </a:r>
            <a:endParaRPr lang="en-GB" b="1" dirty="0">
              <a:solidFill>
                <a:srgbClr val="7030A0"/>
              </a:solidFill>
            </a:endParaRPr>
          </a:p>
        </p:txBody>
      </p:sp>
    </p:spTree>
    <p:extLst>
      <p:ext uri="{BB962C8B-B14F-4D97-AF65-F5344CB8AC3E}">
        <p14:creationId xmlns:p14="http://schemas.microsoft.com/office/powerpoint/2010/main" val="22550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444151" y="806180"/>
            <a:ext cx="4572000" cy="766588"/>
          </a:xfrm>
        </p:spPr>
        <p:txBody>
          <a:bodyPr/>
          <a:lstStyle/>
          <a:p>
            <a:r>
              <a:rPr lang="en-US" b="1" dirty="0" smtClean="0">
                <a:solidFill>
                  <a:schemeClr val="accent3">
                    <a:lumMod val="75000"/>
                  </a:schemeClr>
                </a:solidFill>
              </a:rPr>
              <a:t>OUR PRESENCE IN INDIA</a:t>
            </a:r>
            <a:endParaRPr lang="en-US" b="1" dirty="0">
              <a:solidFill>
                <a:schemeClr val="accent3">
                  <a:lumMod val="75000"/>
                </a:schemeClr>
              </a:solidFill>
            </a:endParaRPr>
          </a:p>
        </p:txBody>
      </p:sp>
      <p:sp>
        <p:nvSpPr>
          <p:cNvPr id="8" name="Content Placeholder 7"/>
          <p:cNvSpPr>
            <a:spLocks noGrp="1"/>
          </p:cNvSpPr>
          <p:nvPr>
            <p:ph sz="half" idx="2"/>
          </p:nvPr>
        </p:nvSpPr>
        <p:spPr>
          <a:xfrm>
            <a:off x="1341120" y="2034862"/>
            <a:ext cx="4572000" cy="3680139"/>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r>
              <a:rPr lang="en-US" dirty="0"/>
              <a:t>Tamil Nadu</a:t>
            </a:r>
            <a:endParaRPr lang="en-GB" dirty="0"/>
          </a:p>
          <a:p>
            <a:r>
              <a:rPr lang="en-US" dirty="0"/>
              <a:t>Karnataka</a:t>
            </a:r>
            <a:endParaRPr lang="en-GB" dirty="0"/>
          </a:p>
          <a:p>
            <a:r>
              <a:rPr lang="en-US" dirty="0"/>
              <a:t>Andhra Pradesh</a:t>
            </a:r>
            <a:endParaRPr lang="en-GB" dirty="0"/>
          </a:p>
          <a:p>
            <a:r>
              <a:rPr lang="en-US" dirty="0"/>
              <a:t>Goa</a:t>
            </a:r>
            <a:endParaRPr lang="en-GB" dirty="0"/>
          </a:p>
          <a:p>
            <a:r>
              <a:rPr lang="en-US" dirty="0"/>
              <a:t>Maharashtra</a:t>
            </a:r>
            <a:endParaRPr lang="en-GB" dirty="0"/>
          </a:p>
          <a:p>
            <a:r>
              <a:rPr lang="en-US" dirty="0"/>
              <a:t>Madhya Pradesh</a:t>
            </a:r>
            <a:endParaRPr lang="en-GB" dirty="0"/>
          </a:p>
          <a:p>
            <a:r>
              <a:rPr lang="en-US" dirty="0"/>
              <a:t>Utter Pradesh</a:t>
            </a:r>
            <a:endParaRPr lang="en-GB" dirty="0"/>
          </a:p>
          <a:p>
            <a:r>
              <a:rPr lang="en-US" dirty="0" err="1"/>
              <a:t>Telungana</a:t>
            </a:r>
            <a:endParaRPr lang="en-GB" dirty="0"/>
          </a:p>
          <a:p>
            <a:r>
              <a:rPr lang="en-US" dirty="0"/>
              <a:t>Assam</a:t>
            </a:r>
            <a:endParaRPr lang="en-GB" dirty="0"/>
          </a:p>
          <a:p>
            <a:r>
              <a:rPr lang="en-US" dirty="0"/>
              <a:t>Mizoram</a:t>
            </a:r>
            <a:endParaRPr lang="en-GB" dirty="0"/>
          </a:p>
          <a:p>
            <a:endParaRPr lang="en-US" dirty="0"/>
          </a:p>
        </p:txBody>
      </p:sp>
      <p:sp>
        <p:nvSpPr>
          <p:cNvPr id="9" name="Text Placeholder 8"/>
          <p:cNvSpPr>
            <a:spLocks noGrp="1"/>
          </p:cNvSpPr>
          <p:nvPr>
            <p:ph type="body" sz="quarter" idx="3"/>
          </p:nvPr>
        </p:nvSpPr>
        <p:spPr>
          <a:xfrm>
            <a:off x="6278880" y="806180"/>
            <a:ext cx="4572000" cy="766588"/>
          </a:xfrm>
        </p:spPr>
        <p:txBody>
          <a:bodyPr/>
          <a:lstStyle/>
          <a:p>
            <a:r>
              <a:rPr lang="en-US" dirty="0" smtClean="0">
                <a:solidFill>
                  <a:srgbClr val="FF0000"/>
                </a:solidFill>
              </a:rPr>
              <a:t>REGENCY FORMATION</a:t>
            </a:r>
            <a:endParaRPr lang="en-US" dirty="0">
              <a:solidFill>
                <a:srgbClr val="FF0000"/>
              </a:solidFill>
            </a:endParaRPr>
          </a:p>
        </p:txBody>
      </p:sp>
      <p:sp>
        <p:nvSpPr>
          <p:cNvPr id="10" name="Content Placeholder 9"/>
          <p:cNvSpPr>
            <a:spLocks noGrp="1"/>
          </p:cNvSpPr>
          <p:nvPr>
            <p:ph sz="quarter" idx="4"/>
          </p:nvPr>
        </p:nvSpPr>
        <p:spPr/>
        <p:style>
          <a:lnRef idx="1">
            <a:schemeClr val="dk1"/>
          </a:lnRef>
          <a:fillRef idx="2">
            <a:schemeClr val="dk1"/>
          </a:fillRef>
          <a:effectRef idx="1">
            <a:schemeClr val="dk1"/>
          </a:effectRef>
          <a:fontRef idx="minor">
            <a:schemeClr val="dk1"/>
          </a:fontRef>
        </p:style>
        <p:txBody>
          <a:bodyPr>
            <a:normAutofit fontScale="92500"/>
          </a:bodyPr>
          <a:lstStyle/>
          <a:p>
            <a:r>
              <a:rPr lang="en-US" dirty="0"/>
              <a:t>Diocese of </a:t>
            </a:r>
            <a:r>
              <a:rPr lang="en-US" dirty="0" err="1"/>
              <a:t>Bongaigaon</a:t>
            </a:r>
            <a:r>
              <a:rPr lang="en-US" dirty="0"/>
              <a:t> @ Assam State,</a:t>
            </a:r>
            <a:endParaRPr lang="en-GB" dirty="0"/>
          </a:p>
          <a:p>
            <a:r>
              <a:rPr lang="en-US" dirty="0"/>
              <a:t>Diocese of </a:t>
            </a:r>
            <a:r>
              <a:rPr lang="en-US" dirty="0" err="1"/>
              <a:t>Eluru</a:t>
            </a:r>
            <a:r>
              <a:rPr lang="en-US" dirty="0"/>
              <a:t> @ </a:t>
            </a:r>
            <a:r>
              <a:rPr lang="en-US" dirty="0" err="1"/>
              <a:t>Andra</a:t>
            </a:r>
            <a:r>
              <a:rPr lang="en-US" dirty="0"/>
              <a:t> Pradesh, </a:t>
            </a:r>
            <a:endParaRPr lang="en-GB" dirty="0"/>
          </a:p>
          <a:p>
            <a:r>
              <a:rPr lang="en-US" dirty="0"/>
              <a:t>Diocese of Mysore @ Karnataka, </a:t>
            </a:r>
            <a:endParaRPr lang="en-GB" dirty="0"/>
          </a:p>
          <a:p>
            <a:r>
              <a:rPr lang="en-US" dirty="0"/>
              <a:t>Diocese of Jhansi @ Madhya Pradesh and </a:t>
            </a:r>
            <a:endParaRPr lang="en-GB" dirty="0"/>
          </a:p>
          <a:p>
            <a:r>
              <a:rPr lang="en-US" dirty="0"/>
              <a:t>Dioceses of </a:t>
            </a:r>
            <a:r>
              <a:rPr lang="en-US" dirty="0" err="1"/>
              <a:t>Kuzhithurai</a:t>
            </a:r>
            <a:r>
              <a:rPr lang="en-US" dirty="0"/>
              <a:t>, </a:t>
            </a:r>
            <a:r>
              <a:rPr lang="en-US" dirty="0" err="1"/>
              <a:t>Kottar</a:t>
            </a:r>
            <a:r>
              <a:rPr lang="en-US" dirty="0"/>
              <a:t>, </a:t>
            </a:r>
            <a:r>
              <a:rPr lang="en-US" dirty="0" err="1"/>
              <a:t>Sivagangai</a:t>
            </a:r>
            <a:r>
              <a:rPr lang="en-US" dirty="0"/>
              <a:t>, Coimbatore, Chengalpattu and Chennai – </a:t>
            </a:r>
            <a:r>
              <a:rPr lang="en-US" dirty="0" err="1"/>
              <a:t>Mylapore</a:t>
            </a:r>
            <a:r>
              <a:rPr lang="en-US" dirty="0"/>
              <a:t> @ Tamil Nadu State.</a:t>
            </a:r>
            <a:endParaRPr lang="en-GB" dirty="0"/>
          </a:p>
          <a:p>
            <a:r>
              <a:rPr lang="en-US" dirty="0"/>
              <a:t> </a:t>
            </a:r>
            <a:endParaRPr lang="en-GB"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415" y="1572768"/>
            <a:ext cx="2902465" cy="3129566"/>
          </a:xfrm>
          <a:prstGeom prst="rect">
            <a:avLst/>
          </a:prstGeom>
          <a:ln>
            <a:noFill/>
          </a:ln>
          <a:effectLst>
            <a:softEdge rad="112500"/>
          </a:effectLst>
        </p:spPr>
      </p:pic>
    </p:spTree>
    <p:extLst>
      <p:ext uri="{BB962C8B-B14F-4D97-AF65-F5344CB8AC3E}">
        <p14:creationId xmlns:p14="http://schemas.microsoft.com/office/powerpoint/2010/main" val="2127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01" y="445481"/>
            <a:ext cx="3773512" cy="610587"/>
          </a:xfrm>
        </p:spPr>
        <p:txBody>
          <a:bodyPr>
            <a:normAutofit fontScale="90000"/>
          </a:bodyPr>
          <a:lstStyle/>
          <a:p>
            <a:r>
              <a:rPr lang="en-US" dirty="0">
                <a:solidFill>
                  <a:srgbClr val="002060"/>
                </a:solidFill>
              </a:rPr>
              <a:t>EDUCATION</a:t>
            </a:r>
          </a:p>
        </p:txBody>
      </p:sp>
      <p:sp>
        <p:nvSpPr>
          <p:cNvPr id="3" name="Rectangle 2"/>
          <p:cNvSpPr/>
          <p:nvPr/>
        </p:nvSpPr>
        <p:spPr>
          <a:xfrm>
            <a:off x="1302484" y="1234993"/>
            <a:ext cx="6862721" cy="2605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nSpc>
                <a:spcPct val="115000"/>
              </a:lnSpc>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15000"/>
              </a:lnSpc>
              <a:spcAft>
                <a:spcPts val="0"/>
              </a:spcAft>
              <a:buFont typeface="Wingdings" panose="05000000000000000000" pitchFamily="2" charset="2"/>
              <a:buChar char="Ø"/>
            </a:pPr>
            <a:r>
              <a:rPr lang="en-US" dirty="0" err="1">
                <a:latin typeface="Times New Roman" panose="02020603050405020304" pitchFamily="18" charset="0"/>
                <a:ea typeface="Times New Roman" panose="02020603050405020304" pitchFamily="18" charset="0"/>
                <a:cs typeface="Times New Roman" panose="02020603050405020304" pitchFamily="18" charset="0"/>
              </a:rPr>
              <a:t>Jnana</a:t>
            </a:r>
            <a:r>
              <a:rPr lang="en-US" dirty="0">
                <a:latin typeface="Times New Roman" panose="02020603050405020304" pitchFamily="18" charset="0"/>
                <a:ea typeface="Times New Roman" panose="02020603050405020304" pitchFamily="18" charset="0"/>
                <a:cs typeface="Times New Roman" panose="02020603050405020304" pitchFamily="18" charset="0"/>
              </a:rPr>
              <a:t> Deep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Vidyapeeth</a:t>
            </a:r>
            <a:r>
              <a:rPr lang="en-US" dirty="0">
                <a:latin typeface="Times New Roman" panose="02020603050405020304" pitchFamily="18" charset="0"/>
                <a:ea typeface="Times New Roman" panose="02020603050405020304" pitchFamily="18" charset="0"/>
                <a:cs typeface="Times New Roman" panose="02020603050405020304" pitchFamily="18" charset="0"/>
              </a:rPr>
              <a:t> (JDV) @ Pune in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Maharastra</a:t>
            </a:r>
            <a:r>
              <a:rPr lang="en-US" dirty="0">
                <a:latin typeface="Times New Roman" panose="02020603050405020304" pitchFamily="18" charset="0"/>
                <a:ea typeface="Times New Roman" panose="02020603050405020304" pitchFamily="18" charset="0"/>
                <a:cs typeface="Times New Roman" panose="02020603050405020304" pitchFamily="18" charset="0"/>
              </a:rPr>
              <a:t> State,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15000"/>
              </a:lnSpc>
              <a:spcAft>
                <a:spcPts val="0"/>
              </a:spcAft>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cs typeface="Times New Roman" panose="02020603050405020304" pitchFamily="18" charset="0"/>
              </a:rPr>
              <a:t>St. Joseph Major Seminary @ Mangalore in Karnataka State,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15000"/>
              </a:lnSpc>
              <a:spcAft>
                <a:spcPts val="0"/>
              </a:spcAft>
              <a:buFont typeface="Wingdings" panose="05000000000000000000" pitchFamily="2" charset="2"/>
              <a:buChar char="Ø"/>
            </a:pPr>
            <a:r>
              <a:rPr lang="en-US" dirty="0" err="1">
                <a:latin typeface="Times New Roman" panose="02020603050405020304" pitchFamily="18" charset="0"/>
                <a:ea typeface="Times New Roman" panose="02020603050405020304" pitchFamily="18" charset="0"/>
                <a:cs typeface="Times New Roman" panose="02020603050405020304" pitchFamily="18" charset="0"/>
              </a:rPr>
              <a:t>Christhu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Premelaya</a:t>
            </a:r>
            <a:r>
              <a:rPr lang="en-US" dirty="0">
                <a:latin typeface="Times New Roman" panose="02020603050405020304" pitchFamily="18" charset="0"/>
                <a:ea typeface="Times New Roman" panose="02020603050405020304" pitchFamily="18" charset="0"/>
                <a:cs typeface="Times New Roman" panose="02020603050405020304" pitchFamily="18" charset="0"/>
              </a:rPr>
              <a:t> Seminary @ Bhopal in Utter Pradesh State,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15000"/>
              </a:lnSpc>
              <a:spcAft>
                <a:spcPts val="0"/>
              </a:spcAft>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cs typeface="Times New Roman" panose="02020603050405020304" pitchFamily="18" charset="0"/>
              </a:rPr>
              <a:t>Good Shepherd Seminary @ Coimbatore in Tamil Nadu State,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15000"/>
              </a:lnSpc>
              <a:spcAft>
                <a:spcPts val="0"/>
              </a:spcAft>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cs typeface="Times New Roman" panose="02020603050405020304" pitchFamily="18" charset="0"/>
              </a:rPr>
              <a:t>St. Paul’s Seminary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Thiruchirapally</a:t>
            </a:r>
            <a:r>
              <a:rPr lang="en-US" dirty="0">
                <a:latin typeface="Times New Roman" panose="02020603050405020304" pitchFamily="18" charset="0"/>
                <a:ea typeface="Times New Roman" panose="02020603050405020304" pitchFamily="18" charset="0"/>
                <a:cs typeface="Times New Roman" panose="02020603050405020304" pitchFamily="18" charset="0"/>
              </a:rPr>
              <a:t> in Tamil Nadu State and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15000"/>
              </a:lnSpc>
              <a:spcAft>
                <a:spcPts val="0"/>
              </a:spcAft>
              <a:buFont typeface="Wingdings" panose="05000000000000000000" pitchFamily="2" charset="2"/>
              <a:buChar char="Ø"/>
            </a:pPr>
            <a:r>
              <a:rPr lang="en-US" dirty="0">
                <a:latin typeface="Times New Roman" panose="02020603050405020304" pitchFamily="18" charset="0"/>
                <a:ea typeface="Times New Roman" panose="02020603050405020304" pitchFamily="18" charset="0"/>
                <a:cs typeface="Times New Roman" panose="02020603050405020304" pitchFamily="18" charset="0"/>
              </a:rPr>
              <a:t>Arul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Anandher</a:t>
            </a:r>
            <a:r>
              <a:rPr lang="en-US" dirty="0">
                <a:latin typeface="Times New Roman" panose="02020603050405020304" pitchFamily="18" charset="0"/>
                <a:ea typeface="Times New Roman" panose="02020603050405020304" pitchFamily="18" charset="0"/>
                <a:cs typeface="Times New Roman" panose="02020603050405020304" pitchFamily="18" charset="0"/>
              </a:rPr>
              <a:t> College @ Madurai in Tamil Nadu State.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13" y="3519922"/>
            <a:ext cx="3686689" cy="241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93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TotalTime>
  <Words>1370</Words>
  <Application>Microsoft Office PowerPoint</Application>
  <PresentationFormat>Widescreen</PresentationFormat>
  <Paragraphs>271</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Courier New</vt:lpstr>
      <vt:lpstr>Gabriola</vt:lpstr>
      <vt:lpstr>Georgia</vt:lpstr>
      <vt:lpstr>Times New Roman</vt:lpstr>
      <vt:lpstr>Wingdings</vt:lpstr>
      <vt:lpstr>Ocean 16x9</vt:lpstr>
      <vt:lpstr>       PEACE AND BROTHERHOOD OF INSTITUTE VOLUNTAS DEI    TAMIL NADU REGION @ INDIA  General Assembly - 2022  </vt:lpstr>
      <vt:lpstr>        GRATITUDE</vt:lpstr>
      <vt:lpstr>REGIONAL DRIVING FORCE </vt:lpstr>
      <vt:lpstr>PowerPoint Presentation</vt:lpstr>
      <vt:lpstr>FR. PARENT ILLAM</vt:lpstr>
      <vt:lpstr>MEMBERS</vt:lpstr>
      <vt:lpstr>PowerPoint Presentation</vt:lpstr>
      <vt:lpstr>PowerPoint Presentation</vt:lpstr>
      <vt:lpstr>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PEACE AND BROTHERHOOD OF INSTITUTE VOLUNTAS DEI    TAMIL NADU REGION @ INDIA  General Assembly - 2022  </dc:title>
  <dc:creator>user</dc:creator>
  <cp:lastModifiedBy>Dell</cp:lastModifiedBy>
  <cp:revision>136</cp:revision>
  <dcterms:created xsi:type="dcterms:W3CDTF">2022-07-30T04:11:42Z</dcterms:created>
  <dcterms:modified xsi:type="dcterms:W3CDTF">2022-07-31T15:50:09Z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